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89" r:id="rId3"/>
    <p:sldId id="386" r:id="rId4"/>
    <p:sldId id="385" r:id="rId5"/>
    <p:sldId id="264" r:id="rId6"/>
    <p:sldId id="268" r:id="rId7"/>
    <p:sldId id="394" r:id="rId8"/>
    <p:sldId id="258" r:id="rId9"/>
    <p:sldId id="388" r:id="rId10"/>
    <p:sldId id="387" r:id="rId11"/>
    <p:sldId id="269" r:id="rId12"/>
    <p:sldId id="270" r:id="rId13"/>
    <p:sldId id="390" r:id="rId14"/>
    <p:sldId id="391" r:id="rId15"/>
    <p:sldId id="272" r:id="rId16"/>
    <p:sldId id="273" r:id="rId17"/>
    <p:sldId id="277" r:id="rId18"/>
    <p:sldId id="274" r:id="rId19"/>
    <p:sldId id="3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54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ie McQueeney" userId="022d771b-863a-415c-89cd-9d93dc400f7d" providerId="ADAL" clId="{2D037A31-688F-4620-B936-1F42BEEE2670}"/>
    <pc:docChg chg="custSel delSld modSld">
      <pc:chgData name="Abbie McQueeney" userId="022d771b-863a-415c-89cd-9d93dc400f7d" providerId="ADAL" clId="{2D037A31-688F-4620-B936-1F42BEEE2670}" dt="2023-01-18T16:45:55.399" v="58" actId="1076"/>
      <pc:docMkLst>
        <pc:docMk/>
      </pc:docMkLst>
      <pc:sldChg chg="modSp">
        <pc:chgData name="Abbie McQueeney" userId="022d771b-863a-415c-89cd-9d93dc400f7d" providerId="ADAL" clId="{2D037A31-688F-4620-B936-1F42BEEE2670}" dt="2023-01-18T16:45:55.399" v="58" actId="1076"/>
        <pc:sldMkLst>
          <pc:docMk/>
          <pc:sldMk cId="1758408254" sldId="257"/>
        </pc:sldMkLst>
        <pc:picChg chg="mod">
          <ac:chgData name="Abbie McQueeney" userId="022d771b-863a-415c-89cd-9d93dc400f7d" providerId="ADAL" clId="{2D037A31-688F-4620-B936-1F42BEEE2670}" dt="2023-01-18T16:45:55.399" v="58" actId="1076"/>
          <ac:picMkLst>
            <pc:docMk/>
            <pc:sldMk cId="1758408254" sldId="257"/>
            <ac:picMk id="4" creationId="{7E9471E4-2BE0-4B6A-86F3-F698D362A997}"/>
          </ac:picMkLst>
        </pc:picChg>
      </pc:sldChg>
      <pc:sldChg chg="addSp delSp modSp mod">
        <pc:chgData name="Abbie McQueeney" userId="022d771b-863a-415c-89cd-9d93dc400f7d" providerId="ADAL" clId="{2D037A31-688F-4620-B936-1F42BEEE2670}" dt="2023-01-18T16:23:47.611" v="40" actId="1076"/>
        <pc:sldMkLst>
          <pc:docMk/>
          <pc:sldMk cId="3667867147" sldId="258"/>
        </pc:sldMkLst>
        <pc:picChg chg="add mod">
          <ac:chgData name="Abbie McQueeney" userId="022d771b-863a-415c-89cd-9d93dc400f7d" providerId="ADAL" clId="{2D037A31-688F-4620-B936-1F42BEEE2670}" dt="2023-01-18T16:23:47.611" v="40" actId="1076"/>
          <ac:picMkLst>
            <pc:docMk/>
            <pc:sldMk cId="3667867147" sldId="258"/>
            <ac:picMk id="3" creationId="{F82E1D91-AEC4-45F0-87BD-7310E609D6C7}"/>
          </ac:picMkLst>
        </pc:picChg>
        <pc:picChg chg="add mod">
          <ac:chgData name="Abbie McQueeney" userId="022d771b-863a-415c-89cd-9d93dc400f7d" providerId="ADAL" clId="{2D037A31-688F-4620-B936-1F42BEEE2670}" dt="2023-01-18T16:23:40.894" v="38" actId="1076"/>
          <ac:picMkLst>
            <pc:docMk/>
            <pc:sldMk cId="3667867147" sldId="258"/>
            <ac:picMk id="9" creationId="{53602292-D429-4C0C-A16B-AF963ED07F50}"/>
          </ac:picMkLst>
        </pc:picChg>
        <pc:picChg chg="mod">
          <ac:chgData name="Abbie McQueeney" userId="022d771b-863a-415c-89cd-9d93dc400f7d" providerId="ADAL" clId="{2D037A31-688F-4620-B936-1F42BEEE2670}" dt="2023-01-18T16:22:11.612" v="10" actId="14100"/>
          <ac:picMkLst>
            <pc:docMk/>
            <pc:sldMk cId="3667867147" sldId="258"/>
            <ac:picMk id="10" creationId="{B4ECB7D4-4868-4C58-AE4B-B3D47BC23CFB}"/>
          </ac:picMkLst>
        </pc:picChg>
        <pc:picChg chg="mod">
          <ac:chgData name="Abbie McQueeney" userId="022d771b-863a-415c-89cd-9d93dc400f7d" providerId="ADAL" clId="{2D037A31-688F-4620-B936-1F42BEEE2670}" dt="2023-01-18T16:22:20.573" v="13" actId="14100"/>
          <ac:picMkLst>
            <pc:docMk/>
            <pc:sldMk cId="3667867147" sldId="258"/>
            <ac:picMk id="11" creationId="{D133033F-6178-40A1-8B3C-9B5747BF685B}"/>
          </ac:picMkLst>
        </pc:picChg>
        <pc:picChg chg="mod">
          <ac:chgData name="Abbie McQueeney" userId="022d771b-863a-415c-89cd-9d93dc400f7d" providerId="ADAL" clId="{2D037A31-688F-4620-B936-1F42BEEE2670}" dt="2023-01-18T16:22:27.843" v="16" actId="14100"/>
          <ac:picMkLst>
            <pc:docMk/>
            <pc:sldMk cId="3667867147" sldId="258"/>
            <ac:picMk id="12" creationId="{4B7F5006-50D9-4E00-94D1-B96999C9DCC8}"/>
          </ac:picMkLst>
        </pc:picChg>
        <pc:picChg chg="add mod">
          <ac:chgData name="Abbie McQueeney" userId="022d771b-863a-415c-89cd-9d93dc400f7d" providerId="ADAL" clId="{2D037A31-688F-4620-B936-1F42BEEE2670}" dt="2023-01-18T16:22:43.545" v="20" actId="1076"/>
          <ac:picMkLst>
            <pc:docMk/>
            <pc:sldMk cId="3667867147" sldId="258"/>
            <ac:picMk id="13" creationId="{8A16FEF7-16C3-4C7B-A3BF-5863EC2C9042}"/>
          </ac:picMkLst>
        </pc:picChg>
        <pc:picChg chg="add mod">
          <ac:chgData name="Abbie McQueeney" userId="022d771b-863a-415c-89cd-9d93dc400f7d" providerId="ADAL" clId="{2D037A31-688F-4620-B936-1F42BEEE2670}" dt="2023-01-18T16:23:28.027" v="35" actId="1076"/>
          <ac:picMkLst>
            <pc:docMk/>
            <pc:sldMk cId="3667867147" sldId="258"/>
            <ac:picMk id="14" creationId="{5117A332-4415-42AF-A700-0F701DCE9653}"/>
          </ac:picMkLst>
        </pc:picChg>
        <pc:picChg chg="add mod">
          <ac:chgData name="Abbie McQueeney" userId="022d771b-863a-415c-89cd-9d93dc400f7d" providerId="ADAL" clId="{2D037A31-688F-4620-B936-1F42BEEE2670}" dt="2023-01-18T16:23:31.334" v="36" actId="14100"/>
          <ac:picMkLst>
            <pc:docMk/>
            <pc:sldMk cId="3667867147" sldId="258"/>
            <ac:picMk id="15" creationId="{96C023E1-B689-48BE-852C-6D21BC156B11}"/>
          </ac:picMkLst>
        </pc:picChg>
        <pc:picChg chg="add mod">
          <ac:chgData name="Abbie McQueeney" userId="022d771b-863a-415c-89cd-9d93dc400f7d" providerId="ADAL" clId="{2D037A31-688F-4620-B936-1F42BEEE2670}" dt="2023-01-18T16:23:17.500" v="32" actId="14100"/>
          <ac:picMkLst>
            <pc:docMk/>
            <pc:sldMk cId="3667867147" sldId="258"/>
            <ac:picMk id="16" creationId="{5A1DB87D-1BE2-4656-B434-BE945EEE2102}"/>
          </ac:picMkLst>
        </pc:picChg>
        <pc:picChg chg="add del mod">
          <ac:chgData name="Abbie McQueeney" userId="022d771b-863a-415c-89cd-9d93dc400f7d" providerId="ADAL" clId="{2D037A31-688F-4620-B936-1F42BEEE2670}" dt="2023-01-18T16:22:34.666" v="18" actId="14100"/>
          <ac:picMkLst>
            <pc:docMk/>
            <pc:sldMk cId="3667867147" sldId="258"/>
            <ac:picMk id="1032" creationId="{3C2CC228-BA51-4C9C-9DE6-27941C11273C}"/>
          </ac:picMkLst>
        </pc:picChg>
      </pc:sldChg>
      <pc:sldChg chg="del">
        <pc:chgData name="Abbie McQueeney" userId="022d771b-863a-415c-89cd-9d93dc400f7d" providerId="ADAL" clId="{2D037A31-688F-4620-B936-1F42BEEE2670}" dt="2023-01-18T16:24:22.620" v="45" actId="2696"/>
        <pc:sldMkLst>
          <pc:docMk/>
          <pc:sldMk cId="3335982135" sldId="259"/>
        </pc:sldMkLst>
      </pc:sldChg>
      <pc:sldChg chg="del">
        <pc:chgData name="Abbie McQueeney" userId="022d771b-863a-415c-89cd-9d93dc400f7d" providerId="ADAL" clId="{2D037A31-688F-4620-B936-1F42BEEE2670}" dt="2023-01-18T16:24:33.410" v="46" actId="2696"/>
        <pc:sldMkLst>
          <pc:docMk/>
          <pc:sldMk cId="814774230" sldId="261"/>
        </pc:sldMkLst>
      </pc:sldChg>
      <pc:sldChg chg="delSp mod">
        <pc:chgData name="Abbie McQueeney" userId="022d771b-863a-415c-89cd-9d93dc400f7d" providerId="ADAL" clId="{2D037A31-688F-4620-B936-1F42BEEE2670}" dt="2023-01-18T16:24:42.191" v="48" actId="478"/>
        <pc:sldMkLst>
          <pc:docMk/>
          <pc:sldMk cId="2347349739" sldId="270"/>
        </pc:sldMkLst>
        <pc:spChg chg="del">
          <ac:chgData name="Abbie McQueeney" userId="022d771b-863a-415c-89cd-9d93dc400f7d" providerId="ADAL" clId="{2D037A31-688F-4620-B936-1F42BEEE2670}" dt="2023-01-18T16:24:39.266" v="47" actId="478"/>
          <ac:spMkLst>
            <pc:docMk/>
            <pc:sldMk cId="2347349739" sldId="270"/>
            <ac:spMk id="2" creationId="{00000000-0000-0000-0000-000000000000}"/>
          </ac:spMkLst>
        </pc:spChg>
        <pc:spChg chg="del">
          <ac:chgData name="Abbie McQueeney" userId="022d771b-863a-415c-89cd-9d93dc400f7d" providerId="ADAL" clId="{2D037A31-688F-4620-B936-1F42BEEE2670}" dt="2023-01-18T16:24:42.191" v="48" actId="478"/>
          <ac:spMkLst>
            <pc:docMk/>
            <pc:sldMk cId="2347349739" sldId="270"/>
            <ac:spMk id="35" creationId="{00000000-0000-0000-0000-000000000000}"/>
          </ac:spMkLst>
        </pc:spChg>
      </pc:sldChg>
      <pc:sldChg chg="modSp mod">
        <pc:chgData name="Abbie McQueeney" userId="022d771b-863a-415c-89cd-9d93dc400f7d" providerId="ADAL" clId="{2D037A31-688F-4620-B936-1F42BEEE2670}" dt="2023-01-18T16:24:09.786" v="44" actId="20577"/>
        <pc:sldMkLst>
          <pc:docMk/>
          <pc:sldMk cId="754455545" sldId="388"/>
        </pc:sldMkLst>
        <pc:spChg chg="mod">
          <ac:chgData name="Abbie McQueeney" userId="022d771b-863a-415c-89cd-9d93dc400f7d" providerId="ADAL" clId="{2D037A31-688F-4620-B936-1F42BEEE2670}" dt="2023-01-18T16:24:09.786" v="44" actId="20577"/>
          <ac:spMkLst>
            <pc:docMk/>
            <pc:sldMk cId="754455545" sldId="388"/>
            <ac:spMk id="3" creationId="{0185DC63-C686-4DB0-96F9-3CA33EE09607}"/>
          </ac:spMkLst>
        </pc:spChg>
      </pc:sldChg>
      <pc:sldChg chg="addSp modSp mod modAnim">
        <pc:chgData name="Abbie McQueeney" userId="022d771b-863a-415c-89cd-9d93dc400f7d" providerId="ADAL" clId="{2D037A31-688F-4620-B936-1F42BEEE2670}" dt="2023-01-18T16:25:51.887" v="56" actId="1076"/>
        <pc:sldMkLst>
          <pc:docMk/>
          <pc:sldMk cId="0" sldId="392"/>
        </pc:sldMkLst>
        <pc:spChg chg="mod">
          <ac:chgData name="Abbie McQueeney" userId="022d771b-863a-415c-89cd-9d93dc400f7d" providerId="ADAL" clId="{2D037A31-688F-4620-B936-1F42BEEE2670}" dt="2023-01-18T16:25:28.503" v="50" actId="1076"/>
          <ac:spMkLst>
            <pc:docMk/>
            <pc:sldMk cId="0" sldId="392"/>
            <ac:spMk id="2" creationId="{E622FE08-5EF3-47B3-9905-0DF7E6A44869}"/>
          </ac:spMkLst>
        </pc:spChg>
        <pc:spChg chg="add mod">
          <ac:chgData name="Abbie McQueeney" userId="022d771b-863a-415c-89cd-9d93dc400f7d" providerId="ADAL" clId="{2D037A31-688F-4620-B936-1F42BEEE2670}" dt="2023-01-18T16:25:51.887" v="56" actId="1076"/>
          <ac:spMkLst>
            <pc:docMk/>
            <pc:sldMk cId="0" sldId="392"/>
            <ac:spMk id="5" creationId="{83EF2AE8-19FC-4FF1-9C85-837A33F51F33}"/>
          </ac:spMkLst>
        </pc:spChg>
        <pc:spChg chg="mod">
          <ac:chgData name="Abbie McQueeney" userId="022d771b-863a-415c-89cd-9d93dc400f7d" providerId="ADAL" clId="{2D037A31-688F-4620-B936-1F42BEEE2670}" dt="2023-01-18T16:25:45.121" v="54" actId="1076"/>
          <ac:spMkLst>
            <pc:docMk/>
            <pc:sldMk cId="0" sldId="392"/>
            <ac:spMk id="13" creationId="{78C9696A-9434-4BE1-A7D2-442254DD094E}"/>
          </ac:spMkLst>
        </pc:spChg>
        <pc:picChg chg="mod">
          <ac:chgData name="Abbie McQueeney" userId="022d771b-863a-415c-89cd-9d93dc400f7d" providerId="ADAL" clId="{2D037A31-688F-4620-B936-1F42BEEE2670}" dt="2023-01-18T16:25:33.836" v="52" actId="14100"/>
          <ac:picMkLst>
            <pc:docMk/>
            <pc:sldMk cId="0" sldId="392"/>
            <ac:picMk id="11268" creationId="{3D2677A4-5CFC-4F17-B29A-D0E21B62B362}"/>
          </ac:picMkLst>
        </pc:picChg>
      </pc:sldChg>
      <pc:sldChg chg="del">
        <pc:chgData name="Abbie McQueeney" userId="022d771b-863a-415c-89cd-9d93dc400f7d" providerId="ADAL" clId="{2D037A31-688F-4620-B936-1F42BEEE2670}" dt="2023-01-18T16:26:09.394" v="57" actId="47"/>
        <pc:sldMkLst>
          <pc:docMk/>
          <pc:sldMk cId="0" sldId="393"/>
        </pc:sldMkLst>
      </pc:sldChg>
      <pc:sldMasterChg chg="delSldLayout">
        <pc:chgData name="Abbie McQueeney" userId="022d771b-863a-415c-89cd-9d93dc400f7d" providerId="ADAL" clId="{2D037A31-688F-4620-B936-1F42BEEE2670}" dt="2023-01-18T16:26:09.394" v="57" actId="47"/>
        <pc:sldMasterMkLst>
          <pc:docMk/>
          <pc:sldMasterMk cId="3103123193" sldId="2147483648"/>
        </pc:sldMasterMkLst>
        <pc:sldLayoutChg chg="del">
          <pc:chgData name="Abbie McQueeney" userId="022d771b-863a-415c-89cd-9d93dc400f7d" providerId="ADAL" clId="{2D037A31-688F-4620-B936-1F42BEEE2670}" dt="2023-01-18T16:26:09.394" v="57" actId="47"/>
          <pc:sldLayoutMkLst>
            <pc:docMk/>
            <pc:sldMasterMk cId="3103123193" sldId="2147483648"/>
            <pc:sldLayoutMk cId="3672978946"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t-m-652-learning-through-play-display-banne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57FF-DC92-4684-B7F9-F19736F5AD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DA042B-64B6-4C24-9152-19E0B5F0B3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89A2E9-966F-4A26-8021-52B4CAA4B205}"/>
              </a:ext>
            </a:extLst>
          </p:cNvPr>
          <p:cNvSpPr>
            <a:spLocks noGrp="1"/>
          </p:cNvSpPr>
          <p:nvPr>
            <p:ph type="dt" sz="half" idx="10"/>
          </p:nvPr>
        </p:nvSpPr>
        <p:spPr/>
        <p:txBody>
          <a:bodyPr/>
          <a:lstStyle/>
          <a:p>
            <a:fld id="{01B6A513-A177-4CA9-AC35-C149C86D9619}" type="datetimeFigureOut">
              <a:rPr lang="en-GB" smtClean="0"/>
              <a:t>18/01/2023</a:t>
            </a:fld>
            <a:endParaRPr lang="en-GB"/>
          </a:p>
        </p:txBody>
      </p:sp>
      <p:sp>
        <p:nvSpPr>
          <p:cNvPr id="5" name="Footer Placeholder 4">
            <a:extLst>
              <a:ext uri="{FF2B5EF4-FFF2-40B4-BE49-F238E27FC236}">
                <a16:creationId xmlns:a16="http://schemas.microsoft.com/office/drawing/2014/main" id="{B1C81112-9BBC-40D3-B5D2-C852360E04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3E5AF-ECDB-467C-939E-F724FF8B1060}"/>
              </a:ext>
            </a:extLst>
          </p:cNvPr>
          <p:cNvSpPr>
            <a:spLocks noGrp="1"/>
          </p:cNvSpPr>
          <p:nvPr>
            <p:ph type="sldNum" sz="quarter" idx="12"/>
          </p:nvPr>
        </p:nvSpPr>
        <p:spPr/>
        <p:txBody>
          <a:bodyPr/>
          <a:lstStyle/>
          <a:p>
            <a:fld id="{C68A0EE8-47F3-49D3-8644-3994AA9AA480}" type="slidenum">
              <a:rPr lang="en-GB" smtClean="0"/>
              <a:t>‹#›</a:t>
            </a:fld>
            <a:endParaRPr lang="en-GB"/>
          </a:p>
        </p:txBody>
      </p:sp>
    </p:spTree>
    <p:extLst>
      <p:ext uri="{BB962C8B-B14F-4D97-AF65-F5344CB8AC3E}">
        <p14:creationId xmlns:p14="http://schemas.microsoft.com/office/powerpoint/2010/main" val="259768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E141-EAF4-4A3F-8F4B-80CBD7F4BF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BAB501-3F21-4AF0-99EF-1DDEE07884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7EF369-F397-4A70-9339-F3C3EA43A7CD}"/>
              </a:ext>
            </a:extLst>
          </p:cNvPr>
          <p:cNvSpPr>
            <a:spLocks noGrp="1"/>
          </p:cNvSpPr>
          <p:nvPr>
            <p:ph type="dt" sz="half" idx="10"/>
          </p:nvPr>
        </p:nvSpPr>
        <p:spPr/>
        <p:txBody>
          <a:bodyPr/>
          <a:lstStyle/>
          <a:p>
            <a:fld id="{01B6A513-A177-4CA9-AC35-C149C86D9619}" type="datetimeFigureOut">
              <a:rPr lang="en-GB" smtClean="0"/>
              <a:t>18/01/2023</a:t>
            </a:fld>
            <a:endParaRPr lang="en-GB"/>
          </a:p>
        </p:txBody>
      </p:sp>
      <p:sp>
        <p:nvSpPr>
          <p:cNvPr id="5" name="Footer Placeholder 4">
            <a:extLst>
              <a:ext uri="{FF2B5EF4-FFF2-40B4-BE49-F238E27FC236}">
                <a16:creationId xmlns:a16="http://schemas.microsoft.com/office/drawing/2014/main" id="{9DC4A20A-5BFC-4C9D-AFAA-65CFE1A6F2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C0FC7B-5298-4E75-9549-57491B770AB5}"/>
              </a:ext>
            </a:extLst>
          </p:cNvPr>
          <p:cNvSpPr>
            <a:spLocks noGrp="1"/>
          </p:cNvSpPr>
          <p:nvPr>
            <p:ph type="sldNum" sz="quarter" idx="12"/>
          </p:nvPr>
        </p:nvSpPr>
        <p:spPr/>
        <p:txBody>
          <a:bodyPr/>
          <a:lstStyle/>
          <a:p>
            <a:fld id="{C68A0EE8-47F3-49D3-8644-3994AA9AA480}" type="slidenum">
              <a:rPr lang="en-GB" smtClean="0"/>
              <a:t>‹#›</a:t>
            </a:fld>
            <a:endParaRPr lang="en-GB"/>
          </a:p>
        </p:txBody>
      </p:sp>
    </p:spTree>
    <p:extLst>
      <p:ext uri="{BB962C8B-B14F-4D97-AF65-F5344CB8AC3E}">
        <p14:creationId xmlns:p14="http://schemas.microsoft.com/office/powerpoint/2010/main" val="127196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60641F-80E7-40C7-A0D6-7A64D58D99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F54859-65B5-480A-9504-623F8CFFF9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E74D4-9E2B-460E-85E0-CE645B98993E}"/>
              </a:ext>
            </a:extLst>
          </p:cNvPr>
          <p:cNvSpPr>
            <a:spLocks noGrp="1"/>
          </p:cNvSpPr>
          <p:nvPr>
            <p:ph type="dt" sz="half" idx="10"/>
          </p:nvPr>
        </p:nvSpPr>
        <p:spPr/>
        <p:txBody>
          <a:bodyPr/>
          <a:lstStyle/>
          <a:p>
            <a:fld id="{01B6A513-A177-4CA9-AC35-C149C86D9619}" type="datetimeFigureOut">
              <a:rPr lang="en-GB" smtClean="0"/>
              <a:t>18/01/2023</a:t>
            </a:fld>
            <a:endParaRPr lang="en-GB"/>
          </a:p>
        </p:txBody>
      </p:sp>
      <p:sp>
        <p:nvSpPr>
          <p:cNvPr id="5" name="Footer Placeholder 4">
            <a:extLst>
              <a:ext uri="{FF2B5EF4-FFF2-40B4-BE49-F238E27FC236}">
                <a16:creationId xmlns:a16="http://schemas.microsoft.com/office/drawing/2014/main" id="{5F6A62D9-18AB-4A8D-A3A7-C30CDE2E63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31EE38-B792-4A60-9498-BF58F31EAAFE}"/>
              </a:ext>
            </a:extLst>
          </p:cNvPr>
          <p:cNvSpPr>
            <a:spLocks noGrp="1"/>
          </p:cNvSpPr>
          <p:nvPr>
            <p:ph type="sldNum" sz="quarter" idx="12"/>
          </p:nvPr>
        </p:nvSpPr>
        <p:spPr/>
        <p:txBody>
          <a:bodyPr/>
          <a:lstStyle/>
          <a:p>
            <a:fld id="{C68A0EE8-47F3-49D3-8644-3994AA9AA480}" type="slidenum">
              <a:rPr lang="en-GB" smtClean="0"/>
              <a:t>‹#›</a:t>
            </a:fld>
            <a:endParaRPr lang="en-GB"/>
          </a:p>
        </p:txBody>
      </p:sp>
    </p:spTree>
    <p:extLst>
      <p:ext uri="{BB962C8B-B14F-4D97-AF65-F5344CB8AC3E}">
        <p14:creationId xmlns:p14="http://schemas.microsoft.com/office/powerpoint/2010/main" val="3636652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3690" y="6196126"/>
            <a:ext cx="768660" cy="580719"/>
          </a:xfrm>
          <a:prstGeom prst="rect">
            <a:avLst/>
          </a:prstGeom>
        </p:spPr>
      </p:pic>
      <p:sp>
        <p:nvSpPr>
          <p:cNvPr id="2" name="Rectangle 1">
            <a:hlinkClick r:id="rId4"/>
          </p:cNvPr>
          <p:cNvSpPr/>
          <p:nvPr userDrawn="1"/>
        </p:nvSpPr>
        <p:spPr>
          <a:xfrm>
            <a:off x="5516880" y="5561814"/>
            <a:ext cx="115824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88572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1396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67196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67796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9049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57796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520903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7700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BC54-AE89-400C-97E8-79D6B71FB8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4E943B-E2ED-432F-A1A2-01FCA4346F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7C9206-30E0-451B-BF8F-5A93ACF1F655}"/>
              </a:ext>
            </a:extLst>
          </p:cNvPr>
          <p:cNvSpPr>
            <a:spLocks noGrp="1"/>
          </p:cNvSpPr>
          <p:nvPr>
            <p:ph type="dt" sz="half" idx="10"/>
          </p:nvPr>
        </p:nvSpPr>
        <p:spPr/>
        <p:txBody>
          <a:bodyPr/>
          <a:lstStyle/>
          <a:p>
            <a:fld id="{01B6A513-A177-4CA9-AC35-C149C86D9619}" type="datetimeFigureOut">
              <a:rPr lang="en-GB" smtClean="0"/>
              <a:t>18/01/2023</a:t>
            </a:fld>
            <a:endParaRPr lang="en-GB"/>
          </a:p>
        </p:txBody>
      </p:sp>
      <p:sp>
        <p:nvSpPr>
          <p:cNvPr id="5" name="Footer Placeholder 4">
            <a:extLst>
              <a:ext uri="{FF2B5EF4-FFF2-40B4-BE49-F238E27FC236}">
                <a16:creationId xmlns:a16="http://schemas.microsoft.com/office/drawing/2014/main" id="{69B8E40D-6866-437D-8924-B950FADB6F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2A5C60-BB86-4785-8610-02B84A4BDB8A}"/>
              </a:ext>
            </a:extLst>
          </p:cNvPr>
          <p:cNvSpPr>
            <a:spLocks noGrp="1"/>
          </p:cNvSpPr>
          <p:nvPr>
            <p:ph type="sldNum" sz="quarter" idx="12"/>
          </p:nvPr>
        </p:nvSpPr>
        <p:spPr/>
        <p:txBody>
          <a:bodyPr/>
          <a:lstStyle/>
          <a:p>
            <a:fld id="{C68A0EE8-47F3-49D3-8644-3994AA9AA480}" type="slidenum">
              <a:rPr lang="en-GB" smtClean="0"/>
              <a:t>‹#›</a:t>
            </a:fld>
            <a:endParaRPr lang="en-GB"/>
          </a:p>
        </p:txBody>
      </p:sp>
    </p:spTree>
    <p:extLst>
      <p:ext uri="{BB962C8B-B14F-4D97-AF65-F5344CB8AC3E}">
        <p14:creationId xmlns:p14="http://schemas.microsoft.com/office/powerpoint/2010/main" val="3131347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0DCD4AA8-695A-483F-971F-2CD949501C0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16598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0DCD4AA8-695A-483F-971F-2CD949501C0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03405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0DCD4AA8-695A-483F-971F-2CD949501C0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99628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0DCD4AA8-695A-483F-971F-2CD949501C0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89893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0DCD4AA8-695A-483F-971F-2CD949501C0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3426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3AD8-B82C-418A-A6A0-E575BB6A3A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DB1280-1AEB-4274-B058-238C641E87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2666D3-063D-443A-867C-ABE258B2B3FC}"/>
              </a:ext>
            </a:extLst>
          </p:cNvPr>
          <p:cNvSpPr>
            <a:spLocks noGrp="1"/>
          </p:cNvSpPr>
          <p:nvPr>
            <p:ph type="dt" sz="half" idx="10"/>
          </p:nvPr>
        </p:nvSpPr>
        <p:spPr/>
        <p:txBody>
          <a:bodyPr/>
          <a:lstStyle/>
          <a:p>
            <a:fld id="{01B6A513-A177-4CA9-AC35-C149C86D9619}" type="datetimeFigureOut">
              <a:rPr lang="en-GB" smtClean="0"/>
              <a:t>18/01/2023</a:t>
            </a:fld>
            <a:endParaRPr lang="en-GB"/>
          </a:p>
        </p:txBody>
      </p:sp>
      <p:sp>
        <p:nvSpPr>
          <p:cNvPr id="5" name="Footer Placeholder 4">
            <a:extLst>
              <a:ext uri="{FF2B5EF4-FFF2-40B4-BE49-F238E27FC236}">
                <a16:creationId xmlns:a16="http://schemas.microsoft.com/office/drawing/2014/main" id="{E6A1AFF4-E47B-40A7-9404-8FB816DDD7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5A502C-E93F-4FD1-AD8C-9A05901D3161}"/>
              </a:ext>
            </a:extLst>
          </p:cNvPr>
          <p:cNvSpPr>
            <a:spLocks noGrp="1"/>
          </p:cNvSpPr>
          <p:nvPr>
            <p:ph type="sldNum" sz="quarter" idx="12"/>
          </p:nvPr>
        </p:nvSpPr>
        <p:spPr/>
        <p:txBody>
          <a:bodyPr/>
          <a:lstStyle/>
          <a:p>
            <a:fld id="{C68A0EE8-47F3-49D3-8644-3994AA9AA480}" type="slidenum">
              <a:rPr lang="en-GB" smtClean="0"/>
              <a:t>‹#›</a:t>
            </a:fld>
            <a:endParaRPr lang="en-GB"/>
          </a:p>
        </p:txBody>
      </p:sp>
    </p:spTree>
    <p:extLst>
      <p:ext uri="{BB962C8B-B14F-4D97-AF65-F5344CB8AC3E}">
        <p14:creationId xmlns:p14="http://schemas.microsoft.com/office/powerpoint/2010/main" val="2748709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FF66-17F1-4AA3-950A-1CE36F5CAB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0DBA66-EA6D-4B4C-9279-5A48BF181F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AF00A4-9448-4BE3-8C23-13D1F89F44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1F3F35-C88C-4F3F-9FAD-58DD170B476D}"/>
              </a:ext>
            </a:extLst>
          </p:cNvPr>
          <p:cNvSpPr>
            <a:spLocks noGrp="1"/>
          </p:cNvSpPr>
          <p:nvPr>
            <p:ph type="dt" sz="half" idx="10"/>
          </p:nvPr>
        </p:nvSpPr>
        <p:spPr/>
        <p:txBody>
          <a:bodyPr/>
          <a:lstStyle/>
          <a:p>
            <a:fld id="{01B6A513-A177-4CA9-AC35-C149C86D9619}" type="datetimeFigureOut">
              <a:rPr lang="en-GB" smtClean="0"/>
              <a:t>18/01/2023</a:t>
            </a:fld>
            <a:endParaRPr lang="en-GB"/>
          </a:p>
        </p:txBody>
      </p:sp>
      <p:sp>
        <p:nvSpPr>
          <p:cNvPr id="6" name="Footer Placeholder 5">
            <a:extLst>
              <a:ext uri="{FF2B5EF4-FFF2-40B4-BE49-F238E27FC236}">
                <a16:creationId xmlns:a16="http://schemas.microsoft.com/office/drawing/2014/main" id="{0927A401-2650-4425-A71D-C439C7561A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E5511-E754-4BF0-B8AC-2B07192AE8C3}"/>
              </a:ext>
            </a:extLst>
          </p:cNvPr>
          <p:cNvSpPr>
            <a:spLocks noGrp="1"/>
          </p:cNvSpPr>
          <p:nvPr>
            <p:ph type="sldNum" sz="quarter" idx="12"/>
          </p:nvPr>
        </p:nvSpPr>
        <p:spPr/>
        <p:txBody>
          <a:bodyPr/>
          <a:lstStyle/>
          <a:p>
            <a:fld id="{C68A0EE8-47F3-49D3-8644-3994AA9AA480}" type="slidenum">
              <a:rPr lang="en-GB" smtClean="0"/>
              <a:t>‹#›</a:t>
            </a:fld>
            <a:endParaRPr lang="en-GB"/>
          </a:p>
        </p:txBody>
      </p:sp>
    </p:spTree>
    <p:extLst>
      <p:ext uri="{BB962C8B-B14F-4D97-AF65-F5344CB8AC3E}">
        <p14:creationId xmlns:p14="http://schemas.microsoft.com/office/powerpoint/2010/main" val="257124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DB31-57B9-4B6B-83C7-85A59B77AD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F0512A-ED11-44D8-8E68-BF4710FDFB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549B90-E895-46D0-991A-FF9BCFAF58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67DE15-D22D-4880-8E2E-3E70E053F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225354-8975-4D8A-A01C-6C4D876E90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E8A244-F059-4B51-8301-B38A330D45DC}"/>
              </a:ext>
            </a:extLst>
          </p:cNvPr>
          <p:cNvSpPr>
            <a:spLocks noGrp="1"/>
          </p:cNvSpPr>
          <p:nvPr>
            <p:ph type="dt" sz="half" idx="10"/>
          </p:nvPr>
        </p:nvSpPr>
        <p:spPr/>
        <p:txBody>
          <a:bodyPr/>
          <a:lstStyle/>
          <a:p>
            <a:fld id="{01B6A513-A177-4CA9-AC35-C149C86D9619}" type="datetimeFigureOut">
              <a:rPr lang="en-GB" smtClean="0"/>
              <a:t>18/01/2023</a:t>
            </a:fld>
            <a:endParaRPr lang="en-GB"/>
          </a:p>
        </p:txBody>
      </p:sp>
      <p:sp>
        <p:nvSpPr>
          <p:cNvPr id="8" name="Footer Placeholder 7">
            <a:extLst>
              <a:ext uri="{FF2B5EF4-FFF2-40B4-BE49-F238E27FC236}">
                <a16:creationId xmlns:a16="http://schemas.microsoft.com/office/drawing/2014/main" id="{AA7B110D-430E-4E9B-BECE-9FCDED780D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CC2C99-6737-41FD-BB13-CD03A3A94C91}"/>
              </a:ext>
            </a:extLst>
          </p:cNvPr>
          <p:cNvSpPr>
            <a:spLocks noGrp="1"/>
          </p:cNvSpPr>
          <p:nvPr>
            <p:ph type="sldNum" sz="quarter" idx="12"/>
          </p:nvPr>
        </p:nvSpPr>
        <p:spPr/>
        <p:txBody>
          <a:bodyPr/>
          <a:lstStyle/>
          <a:p>
            <a:fld id="{C68A0EE8-47F3-49D3-8644-3994AA9AA480}" type="slidenum">
              <a:rPr lang="en-GB" smtClean="0"/>
              <a:t>‹#›</a:t>
            </a:fld>
            <a:endParaRPr lang="en-GB"/>
          </a:p>
        </p:txBody>
      </p:sp>
    </p:spTree>
    <p:extLst>
      <p:ext uri="{BB962C8B-B14F-4D97-AF65-F5344CB8AC3E}">
        <p14:creationId xmlns:p14="http://schemas.microsoft.com/office/powerpoint/2010/main" val="58423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BC651-CD03-4A35-B815-A3636AF208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53AC1A-F3AD-48D3-8E87-95642136CDD0}"/>
              </a:ext>
            </a:extLst>
          </p:cNvPr>
          <p:cNvSpPr>
            <a:spLocks noGrp="1"/>
          </p:cNvSpPr>
          <p:nvPr>
            <p:ph type="dt" sz="half" idx="10"/>
          </p:nvPr>
        </p:nvSpPr>
        <p:spPr/>
        <p:txBody>
          <a:bodyPr/>
          <a:lstStyle/>
          <a:p>
            <a:fld id="{01B6A513-A177-4CA9-AC35-C149C86D9619}" type="datetimeFigureOut">
              <a:rPr lang="en-GB" smtClean="0"/>
              <a:t>18/01/2023</a:t>
            </a:fld>
            <a:endParaRPr lang="en-GB"/>
          </a:p>
        </p:txBody>
      </p:sp>
      <p:sp>
        <p:nvSpPr>
          <p:cNvPr id="4" name="Footer Placeholder 3">
            <a:extLst>
              <a:ext uri="{FF2B5EF4-FFF2-40B4-BE49-F238E27FC236}">
                <a16:creationId xmlns:a16="http://schemas.microsoft.com/office/drawing/2014/main" id="{5346D1C5-5A50-4660-98D3-1CBE2208DA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8742DF-326F-4005-8E61-2807E4ABEDBF}"/>
              </a:ext>
            </a:extLst>
          </p:cNvPr>
          <p:cNvSpPr>
            <a:spLocks noGrp="1"/>
          </p:cNvSpPr>
          <p:nvPr>
            <p:ph type="sldNum" sz="quarter" idx="12"/>
          </p:nvPr>
        </p:nvSpPr>
        <p:spPr/>
        <p:txBody>
          <a:bodyPr/>
          <a:lstStyle/>
          <a:p>
            <a:fld id="{C68A0EE8-47F3-49D3-8644-3994AA9AA480}" type="slidenum">
              <a:rPr lang="en-GB" smtClean="0"/>
              <a:t>‹#›</a:t>
            </a:fld>
            <a:endParaRPr lang="en-GB"/>
          </a:p>
        </p:txBody>
      </p:sp>
    </p:spTree>
    <p:extLst>
      <p:ext uri="{BB962C8B-B14F-4D97-AF65-F5344CB8AC3E}">
        <p14:creationId xmlns:p14="http://schemas.microsoft.com/office/powerpoint/2010/main" val="287727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17AF0B-F108-4362-A118-4E67DD628F94}"/>
              </a:ext>
            </a:extLst>
          </p:cNvPr>
          <p:cNvSpPr>
            <a:spLocks noGrp="1"/>
          </p:cNvSpPr>
          <p:nvPr>
            <p:ph type="dt" sz="half" idx="10"/>
          </p:nvPr>
        </p:nvSpPr>
        <p:spPr/>
        <p:txBody>
          <a:bodyPr/>
          <a:lstStyle/>
          <a:p>
            <a:fld id="{01B6A513-A177-4CA9-AC35-C149C86D9619}" type="datetimeFigureOut">
              <a:rPr lang="en-GB" smtClean="0"/>
              <a:t>18/01/2023</a:t>
            </a:fld>
            <a:endParaRPr lang="en-GB"/>
          </a:p>
        </p:txBody>
      </p:sp>
      <p:sp>
        <p:nvSpPr>
          <p:cNvPr id="3" name="Footer Placeholder 2">
            <a:extLst>
              <a:ext uri="{FF2B5EF4-FFF2-40B4-BE49-F238E27FC236}">
                <a16:creationId xmlns:a16="http://schemas.microsoft.com/office/drawing/2014/main" id="{A0CA867A-FD9B-4109-9619-2834B5627F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23697E-5C51-4FCF-9A9A-347D55887B3D}"/>
              </a:ext>
            </a:extLst>
          </p:cNvPr>
          <p:cNvSpPr>
            <a:spLocks noGrp="1"/>
          </p:cNvSpPr>
          <p:nvPr>
            <p:ph type="sldNum" sz="quarter" idx="12"/>
          </p:nvPr>
        </p:nvSpPr>
        <p:spPr/>
        <p:txBody>
          <a:bodyPr/>
          <a:lstStyle/>
          <a:p>
            <a:fld id="{C68A0EE8-47F3-49D3-8644-3994AA9AA480}" type="slidenum">
              <a:rPr lang="en-GB" smtClean="0"/>
              <a:t>‹#›</a:t>
            </a:fld>
            <a:endParaRPr lang="en-GB"/>
          </a:p>
        </p:txBody>
      </p:sp>
    </p:spTree>
    <p:extLst>
      <p:ext uri="{BB962C8B-B14F-4D97-AF65-F5344CB8AC3E}">
        <p14:creationId xmlns:p14="http://schemas.microsoft.com/office/powerpoint/2010/main" val="120486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8898-4ADD-4071-BD38-6AF2F5C78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A86A63-607D-4F86-ADA1-17730999C2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FAEF96-B30C-4506-A1F0-CECD03CA5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6A4F9-9C50-4537-84D2-2AE60DF73482}"/>
              </a:ext>
            </a:extLst>
          </p:cNvPr>
          <p:cNvSpPr>
            <a:spLocks noGrp="1"/>
          </p:cNvSpPr>
          <p:nvPr>
            <p:ph type="dt" sz="half" idx="10"/>
          </p:nvPr>
        </p:nvSpPr>
        <p:spPr/>
        <p:txBody>
          <a:bodyPr/>
          <a:lstStyle/>
          <a:p>
            <a:fld id="{01B6A513-A177-4CA9-AC35-C149C86D9619}" type="datetimeFigureOut">
              <a:rPr lang="en-GB" smtClean="0"/>
              <a:t>18/01/2023</a:t>
            </a:fld>
            <a:endParaRPr lang="en-GB"/>
          </a:p>
        </p:txBody>
      </p:sp>
      <p:sp>
        <p:nvSpPr>
          <p:cNvPr id="6" name="Footer Placeholder 5">
            <a:extLst>
              <a:ext uri="{FF2B5EF4-FFF2-40B4-BE49-F238E27FC236}">
                <a16:creationId xmlns:a16="http://schemas.microsoft.com/office/drawing/2014/main" id="{CDDF0D03-D01D-40F9-A180-320E9C6F54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DEB97B-E6B0-4185-BA8E-1307C30E1E61}"/>
              </a:ext>
            </a:extLst>
          </p:cNvPr>
          <p:cNvSpPr>
            <a:spLocks noGrp="1"/>
          </p:cNvSpPr>
          <p:nvPr>
            <p:ph type="sldNum" sz="quarter" idx="12"/>
          </p:nvPr>
        </p:nvSpPr>
        <p:spPr/>
        <p:txBody>
          <a:bodyPr/>
          <a:lstStyle/>
          <a:p>
            <a:fld id="{C68A0EE8-47F3-49D3-8644-3994AA9AA480}" type="slidenum">
              <a:rPr lang="en-GB" smtClean="0"/>
              <a:t>‹#›</a:t>
            </a:fld>
            <a:endParaRPr lang="en-GB"/>
          </a:p>
        </p:txBody>
      </p:sp>
    </p:spTree>
    <p:extLst>
      <p:ext uri="{BB962C8B-B14F-4D97-AF65-F5344CB8AC3E}">
        <p14:creationId xmlns:p14="http://schemas.microsoft.com/office/powerpoint/2010/main" val="5132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331C-2BC2-497F-AFB9-BF2F99B1D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2CE3A1-531D-47D9-B39A-9F9F1555E2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7A2182-FA13-42E3-B5F0-6DF334362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4DB799-2859-4D6E-8E1A-FEF51FE5C3C9}"/>
              </a:ext>
            </a:extLst>
          </p:cNvPr>
          <p:cNvSpPr>
            <a:spLocks noGrp="1"/>
          </p:cNvSpPr>
          <p:nvPr>
            <p:ph type="dt" sz="half" idx="10"/>
          </p:nvPr>
        </p:nvSpPr>
        <p:spPr/>
        <p:txBody>
          <a:bodyPr/>
          <a:lstStyle/>
          <a:p>
            <a:fld id="{01B6A513-A177-4CA9-AC35-C149C86D9619}" type="datetimeFigureOut">
              <a:rPr lang="en-GB" smtClean="0"/>
              <a:t>18/01/2023</a:t>
            </a:fld>
            <a:endParaRPr lang="en-GB"/>
          </a:p>
        </p:txBody>
      </p:sp>
      <p:sp>
        <p:nvSpPr>
          <p:cNvPr id="6" name="Footer Placeholder 5">
            <a:extLst>
              <a:ext uri="{FF2B5EF4-FFF2-40B4-BE49-F238E27FC236}">
                <a16:creationId xmlns:a16="http://schemas.microsoft.com/office/drawing/2014/main" id="{944D28BB-0180-42FC-9FEA-5C221F0005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DD3D98-EAA1-4012-8944-68F4BC9B957D}"/>
              </a:ext>
            </a:extLst>
          </p:cNvPr>
          <p:cNvSpPr>
            <a:spLocks noGrp="1"/>
          </p:cNvSpPr>
          <p:nvPr>
            <p:ph type="sldNum" sz="quarter" idx="12"/>
          </p:nvPr>
        </p:nvSpPr>
        <p:spPr/>
        <p:txBody>
          <a:bodyPr/>
          <a:lstStyle/>
          <a:p>
            <a:fld id="{C68A0EE8-47F3-49D3-8644-3994AA9AA480}" type="slidenum">
              <a:rPr lang="en-GB" smtClean="0"/>
              <a:t>‹#›</a:t>
            </a:fld>
            <a:endParaRPr lang="en-GB"/>
          </a:p>
        </p:txBody>
      </p:sp>
    </p:spTree>
    <p:extLst>
      <p:ext uri="{BB962C8B-B14F-4D97-AF65-F5344CB8AC3E}">
        <p14:creationId xmlns:p14="http://schemas.microsoft.com/office/powerpoint/2010/main" val="14349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FF1D3-7BDA-48B6-9D5C-5B94254DE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8045A3-7B1D-4038-A3D6-B8851206B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FEDD3-522A-4F4B-B941-74BA616C94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6A513-A177-4CA9-AC35-C149C86D9619}" type="datetimeFigureOut">
              <a:rPr lang="en-GB" smtClean="0"/>
              <a:t>18/01/2023</a:t>
            </a:fld>
            <a:endParaRPr lang="en-GB"/>
          </a:p>
        </p:txBody>
      </p:sp>
      <p:sp>
        <p:nvSpPr>
          <p:cNvPr id="5" name="Footer Placeholder 4">
            <a:extLst>
              <a:ext uri="{FF2B5EF4-FFF2-40B4-BE49-F238E27FC236}">
                <a16:creationId xmlns:a16="http://schemas.microsoft.com/office/drawing/2014/main" id="{B3929C8B-E2E2-417B-8D91-055F1398A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4F23BD-A18E-4C82-92AE-0CA5CC4F63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A0EE8-47F3-49D3-8644-3994AA9AA480}" type="slidenum">
              <a:rPr lang="en-GB" smtClean="0"/>
              <a:t>‹#›</a:t>
            </a:fld>
            <a:endParaRPr lang="en-GB"/>
          </a:p>
        </p:txBody>
      </p:sp>
    </p:spTree>
    <p:extLst>
      <p:ext uri="{BB962C8B-B14F-4D97-AF65-F5344CB8AC3E}">
        <p14:creationId xmlns:p14="http://schemas.microsoft.com/office/powerpoint/2010/main" val="3103123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2" r:id="rId23"/>
    <p:sldLayoutId id="2147483673"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Image result for provision for special needs children">
            <a:extLst>
              <a:ext uri="{FF2B5EF4-FFF2-40B4-BE49-F238E27FC236}">
                <a16:creationId xmlns:a16="http://schemas.microsoft.com/office/drawing/2014/main" id="{7E9471E4-2BE0-4B6A-86F3-F698D362A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115" y="799077"/>
            <a:ext cx="7889769" cy="525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408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DF35-B95A-45F1-8F84-42C39DDC1375}"/>
              </a:ext>
            </a:extLst>
          </p:cNvPr>
          <p:cNvSpPr>
            <a:spLocks noGrp="1"/>
          </p:cNvSpPr>
          <p:nvPr>
            <p:ph type="title"/>
          </p:nvPr>
        </p:nvSpPr>
        <p:spPr>
          <a:xfrm>
            <a:off x="850900" y="288925"/>
            <a:ext cx="10515600" cy="1325563"/>
          </a:xfrm>
        </p:spPr>
        <p:txBody>
          <a:bodyPr/>
          <a:lstStyle/>
          <a:p>
            <a:r>
              <a:rPr lang="en-GB" dirty="0"/>
              <a:t>Early Years Foundation Stage Curriculum</a:t>
            </a:r>
          </a:p>
        </p:txBody>
      </p:sp>
      <p:sp>
        <p:nvSpPr>
          <p:cNvPr id="3" name="Content Placeholder 2">
            <a:extLst>
              <a:ext uri="{FF2B5EF4-FFF2-40B4-BE49-F238E27FC236}">
                <a16:creationId xmlns:a16="http://schemas.microsoft.com/office/drawing/2014/main" id="{EB2EAA78-FBE4-4009-86E9-958FA2CCA534}"/>
              </a:ext>
            </a:extLst>
          </p:cNvPr>
          <p:cNvSpPr>
            <a:spLocks noGrp="1"/>
          </p:cNvSpPr>
          <p:nvPr>
            <p:ph idx="1"/>
          </p:nvPr>
        </p:nvSpPr>
        <p:spPr/>
        <p:txBody>
          <a:bodyPr>
            <a:normAutofit fontScale="92500" lnSpcReduction="20000"/>
          </a:bodyPr>
          <a:lstStyle/>
          <a:p>
            <a:r>
              <a:rPr lang="en-GB" dirty="0"/>
              <a:t>Characteristics of Effective Teaching and Learning</a:t>
            </a:r>
          </a:p>
          <a:p>
            <a:endParaRPr lang="en-GB" dirty="0"/>
          </a:p>
          <a:p>
            <a:r>
              <a:rPr lang="en-GB" dirty="0"/>
              <a:t>In planning and guiding what children learn, teachers reflect on the different rates at which children are developing and adjust practice appropriately.</a:t>
            </a:r>
          </a:p>
          <a:p>
            <a:r>
              <a:rPr lang="en-GB" dirty="0"/>
              <a:t>These characteristics of effective teaching and learning are:</a:t>
            </a:r>
          </a:p>
          <a:p>
            <a:r>
              <a:rPr lang="en-GB" dirty="0"/>
              <a:t>Playing and Exploring- children investigate and experience things, and ‘have ago’</a:t>
            </a:r>
          </a:p>
          <a:p>
            <a:r>
              <a:rPr lang="en-GB" dirty="0"/>
              <a:t>Active learning-children concentrate and keep on trying if they encounter difficulties, and enjoy achievements.</a:t>
            </a:r>
          </a:p>
          <a:p>
            <a:r>
              <a:rPr lang="en-GB" dirty="0"/>
              <a:t>Creating and Thinking Critically- children have and develop their own ideas, make links between ideas, and develop strategies for doing things.</a:t>
            </a:r>
          </a:p>
        </p:txBody>
      </p:sp>
    </p:spTree>
    <p:extLst>
      <p:ext uri="{BB962C8B-B14F-4D97-AF65-F5344CB8AC3E}">
        <p14:creationId xmlns:p14="http://schemas.microsoft.com/office/powerpoint/2010/main" val="2211602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8863" y="1297437"/>
            <a:ext cx="4765492" cy="994306"/>
          </a:xfrm>
        </p:spPr>
        <p:txBody>
          <a:bodyPr/>
          <a:lstStyle/>
          <a:p>
            <a:r>
              <a:rPr lang="en-GB" dirty="0">
                <a:solidFill>
                  <a:srgbClr val="689429"/>
                </a:solidFill>
                <a:latin typeface="Roboto" panose="02000000000000000000" pitchFamily="2" charset="0"/>
                <a:ea typeface="Roboto" panose="02000000000000000000" pitchFamily="2" charset="0"/>
              </a:rPr>
              <a:t>Children Have the Right to Play </a:t>
            </a:r>
          </a:p>
        </p:txBody>
      </p:sp>
      <p:sp>
        <p:nvSpPr>
          <p:cNvPr id="8" name="Rectangle 7"/>
          <p:cNvSpPr/>
          <p:nvPr/>
        </p:nvSpPr>
        <p:spPr>
          <a:xfrm>
            <a:off x="2279650" y="2836803"/>
            <a:ext cx="4316682" cy="1184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689429"/>
                </a:solidFill>
                <a:latin typeface="Roboto" panose="02000000000000000000" pitchFamily="2" charset="0"/>
                <a:ea typeface="Roboto" panose="02000000000000000000" pitchFamily="2" charset="0"/>
              </a:rPr>
              <a:t>Article 31 of the United Nations on the Rights of the Child (UNCRC) affirms </a:t>
            </a:r>
            <a:br>
              <a:rPr lang="en-US" sz="1600" dirty="0">
                <a:solidFill>
                  <a:srgbClr val="689429"/>
                </a:solidFill>
                <a:latin typeface="Roboto" panose="02000000000000000000" pitchFamily="2" charset="0"/>
                <a:ea typeface="Roboto" panose="02000000000000000000" pitchFamily="2" charset="0"/>
              </a:rPr>
            </a:br>
            <a:r>
              <a:rPr lang="en-US" sz="2000" b="1" dirty="0">
                <a:solidFill>
                  <a:srgbClr val="689429"/>
                </a:solidFill>
                <a:latin typeface="Roboto" panose="02000000000000000000" pitchFamily="2" charset="0"/>
                <a:ea typeface="Roboto" panose="02000000000000000000" pitchFamily="2" charset="0"/>
              </a:rPr>
              <a:t>‘</a:t>
            </a:r>
            <a:r>
              <a:rPr lang="en-US" sz="1600" dirty="0">
                <a:solidFill>
                  <a:schemeClr val="tx2"/>
                </a:solidFill>
                <a:latin typeface="Roboto" panose="02000000000000000000" pitchFamily="2" charset="0"/>
                <a:ea typeface="Roboto" panose="02000000000000000000" pitchFamily="2" charset="0"/>
              </a:rPr>
              <a:t>the right of the child to rest and leisure and to engage in play and recreational activities appropriate to the age of the child</a:t>
            </a:r>
            <a:r>
              <a:rPr lang="en-US" sz="2000" b="1" dirty="0">
                <a:solidFill>
                  <a:srgbClr val="689429"/>
                </a:solidFill>
                <a:latin typeface="Roboto" panose="02000000000000000000" pitchFamily="2" charset="0"/>
                <a:ea typeface="Roboto" panose="02000000000000000000" pitchFamily="2" charset="0"/>
              </a:rPr>
              <a:t>’</a:t>
            </a:r>
            <a:endParaRPr lang="en-US" sz="1600" b="1" dirty="0">
              <a:solidFill>
                <a:srgbClr val="689429"/>
              </a:solidFill>
              <a:latin typeface="Roboto" panose="02000000000000000000" pitchFamily="2" charset="0"/>
              <a:ea typeface="Roboto" panose="02000000000000000000" pitchFamily="2" charset="0"/>
            </a:endParaRPr>
          </a:p>
        </p:txBody>
      </p:sp>
      <p:sp>
        <p:nvSpPr>
          <p:cNvPr id="16" name="Rectangle 15"/>
          <p:cNvSpPr/>
          <p:nvPr/>
        </p:nvSpPr>
        <p:spPr>
          <a:xfrm>
            <a:off x="7648750" y="549275"/>
            <a:ext cx="2479495" cy="5759450"/>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8742" r="22907"/>
          <a:stretch/>
        </p:blipFill>
        <p:spPr>
          <a:xfrm>
            <a:off x="7273798" y="549275"/>
            <a:ext cx="2647178" cy="5543550"/>
          </a:xfrm>
          <a:prstGeom prst="rect">
            <a:avLst/>
          </a:prstGeom>
        </p:spPr>
      </p:pic>
    </p:spTree>
    <p:extLst>
      <p:ext uri="{BB962C8B-B14F-4D97-AF65-F5344CB8AC3E}">
        <p14:creationId xmlns:p14="http://schemas.microsoft.com/office/powerpoint/2010/main" val="395669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1164025" y="1473201"/>
            <a:ext cx="841708" cy="3088566"/>
          </a:xfrm>
          <a:prstGeom prst="rect">
            <a:avLst/>
          </a:prstGeom>
          <a:solidFill>
            <a:schemeClr val="bg1"/>
          </a:solidFill>
          <a:ln>
            <a:solidFill>
              <a:schemeClr val="tx1"/>
            </a:solidFill>
          </a:ln>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413" r="50058"/>
          <a:stretch/>
        </p:blipFill>
        <p:spPr>
          <a:xfrm>
            <a:off x="4579435" y="549275"/>
            <a:ext cx="5548817" cy="5759450"/>
          </a:xfrm>
          <a:prstGeom prst="rect">
            <a:avLst/>
          </a:prstGeom>
        </p:spPr>
      </p:pic>
      <p:sp>
        <p:nvSpPr>
          <p:cNvPr id="17" name="Title 20"/>
          <p:cNvSpPr txBox="1">
            <a:spLocks/>
          </p:cNvSpPr>
          <p:nvPr/>
        </p:nvSpPr>
        <p:spPr>
          <a:xfrm>
            <a:off x="1951611" y="1297437"/>
            <a:ext cx="2764163" cy="235153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4400" dirty="0">
                <a:solidFill>
                  <a:srgbClr val="689429"/>
                </a:solidFill>
                <a:latin typeface="Roboto" panose="02000000000000000000" pitchFamily="2" charset="0"/>
                <a:ea typeface="Roboto" panose="02000000000000000000" pitchFamily="2" charset="0"/>
              </a:rPr>
              <a:t>Why Should Children Play?</a:t>
            </a:r>
          </a:p>
        </p:txBody>
      </p:sp>
      <p:sp>
        <p:nvSpPr>
          <p:cNvPr id="30" name="Title 20"/>
          <p:cNvSpPr txBox="1">
            <a:spLocks/>
          </p:cNvSpPr>
          <p:nvPr/>
        </p:nvSpPr>
        <p:spPr>
          <a:xfrm>
            <a:off x="1951611" y="4231913"/>
            <a:ext cx="2289710"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rgbClr val="689429"/>
                </a:solidFill>
                <a:latin typeface="Roboto" panose="02000000000000000000" pitchFamily="2" charset="0"/>
                <a:ea typeface="Roboto" panose="02000000000000000000" pitchFamily="2" charset="0"/>
              </a:rPr>
              <a:t>Play is essential for developing:</a:t>
            </a:r>
          </a:p>
        </p:txBody>
      </p:sp>
      <p:sp>
        <p:nvSpPr>
          <p:cNvPr id="36" name="Rectangle 35"/>
          <p:cNvSpPr/>
          <p:nvPr/>
        </p:nvSpPr>
        <p:spPr>
          <a:xfrm rot="5400000">
            <a:off x="6437659" y="1663682"/>
            <a:ext cx="108578" cy="896610"/>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rot="5400000">
            <a:off x="8198982" y="594007"/>
            <a:ext cx="108578" cy="896610"/>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rot="10800000">
            <a:off x="9513788" y="2057698"/>
            <a:ext cx="108578" cy="896610"/>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rot="5400000">
            <a:off x="8198982" y="3517135"/>
            <a:ext cx="108578" cy="896610"/>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rot="5400000">
            <a:off x="6437659" y="2499204"/>
            <a:ext cx="108578" cy="896610"/>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p:cNvSpPr/>
          <p:nvPr/>
        </p:nvSpPr>
        <p:spPr>
          <a:xfrm rot="10800000">
            <a:off x="5113609" y="3914808"/>
            <a:ext cx="108578" cy="896610"/>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p:nvSpPr>
        <p:spPr>
          <a:xfrm rot="5400000">
            <a:off x="6437659" y="5328493"/>
            <a:ext cx="108578" cy="896610"/>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p:cNvSpPr/>
          <p:nvPr/>
        </p:nvSpPr>
        <p:spPr>
          <a:xfrm rot="5400000">
            <a:off x="8198982" y="4417402"/>
            <a:ext cx="108578" cy="896610"/>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4827918" y="765176"/>
            <a:ext cx="1551887" cy="1633059"/>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689429"/>
                </a:solidFill>
                <a:latin typeface="Roboto" panose="02000000000000000000" pitchFamily="2" charset="0"/>
                <a:ea typeface="Roboto" panose="02000000000000000000" pitchFamily="2" charset="0"/>
              </a:rPr>
              <a:t>cognitive skills</a:t>
            </a:r>
          </a:p>
        </p:txBody>
      </p:sp>
      <p:sp>
        <p:nvSpPr>
          <p:cNvPr id="18" name="Rectangle 17"/>
          <p:cNvSpPr/>
          <p:nvPr/>
        </p:nvSpPr>
        <p:spPr>
          <a:xfrm>
            <a:off x="6594192" y="765176"/>
            <a:ext cx="1551887" cy="1633059"/>
          </a:xfrm>
          <a:prstGeom prst="rect">
            <a:avLst/>
          </a:prstGeom>
          <a:solidFill>
            <a:srgbClr val="B9D36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latin typeface="Roboto" panose="02000000000000000000" pitchFamily="2" charset="0"/>
                <a:ea typeface="Roboto" panose="02000000000000000000" pitchFamily="2" charset="0"/>
              </a:rPr>
              <a:t>social interaction</a:t>
            </a:r>
          </a:p>
        </p:txBody>
      </p:sp>
      <p:sp>
        <p:nvSpPr>
          <p:cNvPr id="19" name="Rectangle 18"/>
          <p:cNvSpPr/>
          <p:nvPr/>
        </p:nvSpPr>
        <p:spPr>
          <a:xfrm>
            <a:off x="8360464" y="765176"/>
            <a:ext cx="1551887" cy="1633059"/>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689429"/>
                </a:solidFill>
                <a:latin typeface="Roboto" panose="02000000000000000000" pitchFamily="2" charset="0"/>
                <a:ea typeface="Roboto" panose="02000000000000000000" pitchFamily="2" charset="0"/>
              </a:rPr>
              <a:t>physical skills</a:t>
            </a:r>
          </a:p>
        </p:txBody>
      </p:sp>
      <p:sp>
        <p:nvSpPr>
          <p:cNvPr id="23" name="Rectangle 22"/>
          <p:cNvSpPr/>
          <p:nvPr/>
        </p:nvSpPr>
        <p:spPr>
          <a:xfrm>
            <a:off x="4827918" y="2598855"/>
            <a:ext cx="1551887" cy="1633059"/>
          </a:xfrm>
          <a:prstGeom prst="rect">
            <a:avLst/>
          </a:prstGeom>
          <a:solidFill>
            <a:srgbClr val="B9D36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latin typeface="Roboto" panose="02000000000000000000" pitchFamily="2" charset="0"/>
                <a:ea typeface="Roboto" panose="02000000000000000000" pitchFamily="2" charset="0"/>
              </a:rPr>
              <a:t>imagination</a:t>
            </a:r>
          </a:p>
        </p:txBody>
      </p:sp>
      <p:sp>
        <p:nvSpPr>
          <p:cNvPr id="24" name="Rectangle 23"/>
          <p:cNvSpPr/>
          <p:nvPr/>
        </p:nvSpPr>
        <p:spPr>
          <a:xfrm>
            <a:off x="6594192" y="2598855"/>
            <a:ext cx="1551887" cy="1633059"/>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689429"/>
                </a:solidFill>
                <a:latin typeface="Roboto" panose="02000000000000000000" pitchFamily="2" charset="0"/>
                <a:ea typeface="Roboto" panose="02000000000000000000" pitchFamily="2" charset="0"/>
              </a:rPr>
              <a:t>creativity</a:t>
            </a:r>
          </a:p>
        </p:txBody>
      </p:sp>
      <p:sp>
        <p:nvSpPr>
          <p:cNvPr id="25" name="Rectangle 24"/>
          <p:cNvSpPr/>
          <p:nvPr/>
        </p:nvSpPr>
        <p:spPr>
          <a:xfrm>
            <a:off x="8360464" y="2598855"/>
            <a:ext cx="1551887" cy="1633059"/>
          </a:xfrm>
          <a:prstGeom prst="rect">
            <a:avLst/>
          </a:prstGeom>
          <a:solidFill>
            <a:srgbClr val="B9D36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latin typeface="Roboto" panose="02000000000000000000" pitchFamily="2" charset="0"/>
                <a:ea typeface="Roboto" panose="02000000000000000000" pitchFamily="2" charset="0"/>
              </a:rPr>
              <a:t>emotional regulation</a:t>
            </a:r>
          </a:p>
        </p:txBody>
      </p:sp>
      <p:sp>
        <p:nvSpPr>
          <p:cNvPr id="27" name="Rectangle 26"/>
          <p:cNvSpPr/>
          <p:nvPr/>
        </p:nvSpPr>
        <p:spPr>
          <a:xfrm>
            <a:off x="4827918" y="4459767"/>
            <a:ext cx="1551887" cy="1633059"/>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689429"/>
                </a:solidFill>
                <a:latin typeface="Roboto" panose="02000000000000000000" pitchFamily="2" charset="0"/>
                <a:ea typeface="Roboto" panose="02000000000000000000" pitchFamily="2" charset="0"/>
              </a:rPr>
              <a:t>communication skills</a:t>
            </a:r>
          </a:p>
        </p:txBody>
      </p:sp>
      <p:sp>
        <p:nvSpPr>
          <p:cNvPr id="28" name="Rectangle 27"/>
          <p:cNvSpPr/>
          <p:nvPr/>
        </p:nvSpPr>
        <p:spPr>
          <a:xfrm>
            <a:off x="6594192" y="4459767"/>
            <a:ext cx="1551887" cy="1633059"/>
          </a:xfrm>
          <a:prstGeom prst="rect">
            <a:avLst/>
          </a:prstGeom>
          <a:solidFill>
            <a:srgbClr val="B9D36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latin typeface="Roboto" panose="02000000000000000000" pitchFamily="2" charset="0"/>
                <a:ea typeface="Roboto" panose="02000000000000000000" pitchFamily="2" charset="0"/>
              </a:rPr>
              <a:t>resilience</a:t>
            </a:r>
          </a:p>
        </p:txBody>
      </p:sp>
      <p:sp>
        <p:nvSpPr>
          <p:cNvPr id="29" name="Rectangle 28"/>
          <p:cNvSpPr/>
          <p:nvPr/>
        </p:nvSpPr>
        <p:spPr>
          <a:xfrm>
            <a:off x="8360464" y="4459767"/>
            <a:ext cx="1551887" cy="1633059"/>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689429"/>
                </a:solidFill>
                <a:latin typeface="Roboto" panose="02000000000000000000" pitchFamily="2" charset="0"/>
                <a:ea typeface="Roboto" panose="02000000000000000000" pitchFamily="2" charset="0"/>
              </a:rPr>
              <a:t>wellbeing</a:t>
            </a:r>
          </a:p>
        </p:txBody>
      </p:sp>
    </p:spTree>
    <p:extLst>
      <p:ext uri="{BB962C8B-B14F-4D97-AF65-F5344CB8AC3E}">
        <p14:creationId xmlns:p14="http://schemas.microsoft.com/office/powerpoint/2010/main" val="234734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CC9E0-2D08-4612-90BC-6C025B51454B}"/>
              </a:ext>
            </a:extLst>
          </p:cNvPr>
          <p:cNvSpPr/>
          <p:nvPr/>
        </p:nvSpPr>
        <p:spPr>
          <a:xfrm>
            <a:off x="2527301" y="787401"/>
            <a:ext cx="7167563" cy="492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en-GB" sz="3200" b="1" dirty="0">
                <a:solidFill>
                  <a:srgbClr val="26BDBE"/>
                </a:solidFill>
                <a:latin typeface="Roboto" panose="02000000000000000000" pitchFamily="2" charset="0"/>
                <a:ea typeface="Roboto" panose="02000000000000000000" pitchFamily="2" charset="0"/>
              </a:rPr>
              <a:t>Why Learn Through Play?</a:t>
            </a:r>
          </a:p>
        </p:txBody>
      </p:sp>
      <p:sp>
        <p:nvSpPr>
          <p:cNvPr id="13" name="TextBox 12">
            <a:extLst>
              <a:ext uri="{FF2B5EF4-FFF2-40B4-BE49-F238E27FC236}">
                <a16:creationId xmlns:a16="http://schemas.microsoft.com/office/drawing/2014/main" id="{CA36F2C6-3170-436B-A975-CF4291FF87F3}"/>
              </a:ext>
            </a:extLst>
          </p:cNvPr>
          <p:cNvSpPr txBox="1">
            <a:spLocks noChangeArrowheads="1"/>
          </p:cNvSpPr>
          <p:nvPr/>
        </p:nvSpPr>
        <p:spPr bwMode="auto">
          <a:xfrm>
            <a:off x="2368551" y="1409700"/>
            <a:ext cx="7326313"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Twinkl" panose="020B060402020202020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Twinkl" panose="020B060402020202020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9pPr>
          </a:lstStyle>
          <a:p>
            <a:pPr>
              <a:lnSpc>
                <a:spcPct val="120000"/>
              </a:lnSpc>
              <a:spcBef>
                <a:spcPct val="0"/>
              </a:spcBef>
              <a:spcAft>
                <a:spcPts val="600"/>
              </a:spcAft>
              <a:buNone/>
            </a:pPr>
            <a:r>
              <a:rPr lang="en-GB" altLang="en-US">
                <a:solidFill>
                  <a:schemeClr val="tx1"/>
                </a:solidFill>
                <a:latin typeface="Roboto" panose="020B0604020202020204" charset="0"/>
                <a:cs typeface="Roboto" panose="020B0604020202020204" charset="0"/>
              </a:rPr>
              <a:t>Play is an engaging, motivating and fun way for children to learn at their own pace. </a:t>
            </a:r>
          </a:p>
          <a:p>
            <a:pPr>
              <a:lnSpc>
                <a:spcPct val="120000"/>
              </a:lnSpc>
              <a:spcBef>
                <a:spcPct val="0"/>
              </a:spcBef>
              <a:spcAft>
                <a:spcPts val="600"/>
              </a:spcAft>
              <a:buNone/>
            </a:pPr>
            <a:r>
              <a:rPr lang="en-GB" altLang="en-US">
                <a:solidFill>
                  <a:schemeClr val="tx1"/>
                </a:solidFill>
                <a:latin typeface="Roboto" panose="020B0604020202020204" charset="0"/>
                <a:cs typeface="Roboto" panose="020B0604020202020204" charset="0"/>
              </a:rPr>
              <a:t>Young children learn most effectively through play and can follow their own interests.</a:t>
            </a:r>
            <a:r>
              <a:rPr lang="en-GB" altLang="en-US">
                <a:solidFill>
                  <a:schemeClr val="tx2"/>
                </a:solidFill>
                <a:latin typeface="Roboto" panose="020B0604020202020204" charset="0"/>
                <a:cs typeface="Roboto" panose="020B0604020202020204" charset="0"/>
              </a:rPr>
              <a:t> </a:t>
            </a:r>
            <a:endParaRPr lang="en-US" altLang="en-US">
              <a:solidFill>
                <a:schemeClr val="tx2"/>
              </a:solidFill>
              <a:latin typeface="Roboto" panose="020B0604020202020204" charset="0"/>
              <a:cs typeface="Roboto" panose="020B0604020202020204" charset="0"/>
            </a:endParaRPr>
          </a:p>
          <a:p>
            <a:pPr eaLnBrk="1" hangingPunct="1">
              <a:lnSpc>
                <a:spcPct val="120000"/>
              </a:lnSpc>
              <a:spcBef>
                <a:spcPct val="0"/>
              </a:spcBef>
              <a:buFontTx/>
              <a:buNone/>
            </a:pPr>
            <a:endParaRPr lang="en-US" altLang="en-US">
              <a:solidFill>
                <a:schemeClr val="tx1"/>
              </a:solidFill>
              <a:latin typeface="Roboto" panose="020B0604020202020204" charset="0"/>
              <a:cs typeface="Roboto" panose="020B0604020202020204" charset="0"/>
            </a:endParaRPr>
          </a:p>
        </p:txBody>
      </p:sp>
      <p:pic>
        <p:nvPicPr>
          <p:cNvPr id="10244" name="Picture 5">
            <a:extLst>
              <a:ext uri="{FF2B5EF4-FFF2-40B4-BE49-F238E27FC236}">
                <a16:creationId xmlns:a16="http://schemas.microsoft.com/office/drawing/2014/main" id="{B77188BC-FDE7-420E-B600-7F6BBC672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54" r="17149" b="57272"/>
          <a:stretch>
            <a:fillRect/>
          </a:stretch>
        </p:blipFill>
        <p:spPr bwMode="auto">
          <a:xfrm>
            <a:off x="2279650" y="4160839"/>
            <a:ext cx="763270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B887D0-21D6-4F35-8D12-361D9283F3F1}"/>
              </a:ext>
            </a:extLst>
          </p:cNvPr>
          <p:cNvSpPr/>
          <p:nvPr/>
        </p:nvSpPr>
        <p:spPr>
          <a:xfrm>
            <a:off x="1976438" y="765175"/>
            <a:ext cx="3390900" cy="18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32000" tIns="108000" rIns="108000" bIns="108000" anchor="ctr">
            <a:spAutoFit/>
          </a:bodyPr>
          <a:lstStyle/>
          <a:p>
            <a:pPr>
              <a:defRPr/>
            </a:pPr>
            <a:r>
              <a:rPr lang="en-GB" sz="3600" b="1" dirty="0">
                <a:solidFill>
                  <a:srgbClr val="26BDBE"/>
                </a:solidFill>
                <a:latin typeface="Roboto" panose="02000000000000000000" pitchFamily="2" charset="0"/>
                <a:ea typeface="Roboto" panose="02000000000000000000" pitchFamily="2" charset="0"/>
              </a:rPr>
              <a:t>What Are the Benefits of Play?</a:t>
            </a:r>
          </a:p>
        </p:txBody>
      </p:sp>
      <p:pic>
        <p:nvPicPr>
          <p:cNvPr id="9219" name="Picture 11">
            <a:extLst>
              <a:ext uri="{FF2B5EF4-FFF2-40B4-BE49-F238E27FC236}">
                <a16:creationId xmlns:a16="http://schemas.microsoft.com/office/drawing/2014/main" id="{4CAF061A-18AC-4A46-9EDA-B9D543F56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57" r="16977"/>
          <a:stretch>
            <a:fillRect/>
          </a:stretch>
        </p:blipFill>
        <p:spPr bwMode="auto">
          <a:xfrm>
            <a:off x="2279650" y="2644775"/>
            <a:ext cx="3087688"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6A59A88F-59DD-4E6D-BD6C-7DB29719D1A5}"/>
              </a:ext>
            </a:extLst>
          </p:cNvPr>
          <p:cNvSpPr txBox="1"/>
          <p:nvPr/>
        </p:nvSpPr>
        <p:spPr>
          <a:xfrm>
            <a:off x="5367338" y="765175"/>
            <a:ext cx="4545012" cy="5386388"/>
          </a:xfrm>
          <a:prstGeom prst="rect">
            <a:avLst/>
          </a:prstGeom>
          <a:noFill/>
        </p:spPr>
        <p:txBody>
          <a:bodyPr lIns="180000" tIns="108000" rIns="108000" bIns="108000">
            <a:spAutoFit/>
          </a:bodyPr>
          <a:lstStyle/>
          <a:p>
            <a:pPr>
              <a:lnSpc>
                <a:spcPct val="120000"/>
              </a:lnSpc>
              <a:defRPr/>
            </a:pPr>
            <a:r>
              <a:rPr lang="en-US" dirty="0">
                <a:latin typeface="Roboto" panose="02000000000000000000" pitchFamily="2" charset="0"/>
                <a:ea typeface="Roboto" panose="02000000000000000000" pitchFamily="2" charset="0"/>
              </a:rPr>
              <a:t>Young children learn most effectively through play. </a:t>
            </a:r>
          </a:p>
          <a:p>
            <a:pPr>
              <a:lnSpc>
                <a:spcPct val="120000"/>
              </a:lnSpc>
              <a:defRPr/>
            </a:pPr>
            <a:endParaRPr lang="en-US" dirty="0">
              <a:latin typeface="Roboto" panose="02000000000000000000" pitchFamily="2" charset="0"/>
              <a:ea typeface="Roboto" panose="02000000000000000000" pitchFamily="2" charset="0"/>
            </a:endParaRPr>
          </a:p>
          <a:p>
            <a:pPr>
              <a:lnSpc>
                <a:spcPct val="120000"/>
              </a:lnSpc>
              <a:defRPr/>
            </a:pPr>
            <a:r>
              <a:rPr lang="en-US" dirty="0">
                <a:latin typeface="Roboto" panose="02000000000000000000" pitchFamily="2" charset="0"/>
                <a:ea typeface="Roboto" panose="02000000000000000000" pitchFamily="2" charset="0"/>
              </a:rPr>
              <a:t>Through play, children can develop:</a:t>
            </a:r>
          </a:p>
          <a:p>
            <a:pPr marL="285750" indent="-285750">
              <a:lnSpc>
                <a:spcPct val="140000"/>
              </a:lnSpc>
              <a:buFont typeface="Arial" panose="020B0604020202020204" pitchFamily="34" charset="0"/>
              <a:buChar char="•"/>
              <a:defRPr/>
            </a:pPr>
            <a:r>
              <a:rPr lang="en-US" dirty="0">
                <a:latin typeface="Roboto" panose="02000000000000000000" pitchFamily="2" charset="0"/>
                <a:ea typeface="Roboto" panose="02000000000000000000" pitchFamily="2" charset="0"/>
              </a:rPr>
              <a:t>cognitive skills;</a:t>
            </a:r>
          </a:p>
          <a:p>
            <a:pPr marL="285750" indent="-285750">
              <a:lnSpc>
                <a:spcPct val="140000"/>
              </a:lnSpc>
              <a:buFont typeface="Arial" panose="020B0604020202020204" pitchFamily="34" charset="0"/>
              <a:buChar char="•"/>
              <a:defRPr/>
            </a:pPr>
            <a:r>
              <a:rPr lang="en-US" dirty="0">
                <a:latin typeface="Roboto" panose="02000000000000000000" pitchFamily="2" charset="0"/>
                <a:ea typeface="Roboto" panose="02000000000000000000" pitchFamily="2" charset="0"/>
              </a:rPr>
              <a:t>social interaction; </a:t>
            </a:r>
          </a:p>
          <a:p>
            <a:pPr marL="285750" indent="-285750">
              <a:lnSpc>
                <a:spcPct val="140000"/>
              </a:lnSpc>
              <a:buFont typeface="Arial" panose="020B0604020202020204" pitchFamily="34" charset="0"/>
              <a:buChar char="•"/>
              <a:defRPr/>
            </a:pPr>
            <a:r>
              <a:rPr lang="en-US" dirty="0">
                <a:latin typeface="Roboto" panose="02000000000000000000" pitchFamily="2" charset="0"/>
                <a:ea typeface="Roboto" panose="02000000000000000000" pitchFamily="2" charset="0"/>
              </a:rPr>
              <a:t>physical skills;</a:t>
            </a:r>
          </a:p>
          <a:p>
            <a:pPr marL="285750" indent="-285750">
              <a:lnSpc>
                <a:spcPct val="140000"/>
              </a:lnSpc>
              <a:buFont typeface="Arial" panose="020B0604020202020204" pitchFamily="34" charset="0"/>
              <a:buChar char="•"/>
              <a:defRPr/>
            </a:pPr>
            <a:r>
              <a:rPr lang="en-US" dirty="0">
                <a:latin typeface="Roboto" panose="02000000000000000000" pitchFamily="2" charset="0"/>
                <a:ea typeface="Roboto" panose="02000000000000000000" pitchFamily="2" charset="0"/>
              </a:rPr>
              <a:t>imagination;</a:t>
            </a:r>
          </a:p>
          <a:p>
            <a:pPr marL="285750" indent="-285750">
              <a:lnSpc>
                <a:spcPct val="140000"/>
              </a:lnSpc>
              <a:buFont typeface="Arial" panose="020B0604020202020204" pitchFamily="34" charset="0"/>
              <a:buChar char="•"/>
              <a:defRPr/>
            </a:pPr>
            <a:r>
              <a:rPr lang="en-US" dirty="0">
                <a:latin typeface="Roboto" panose="02000000000000000000" pitchFamily="2" charset="0"/>
                <a:ea typeface="Roboto" panose="02000000000000000000" pitchFamily="2" charset="0"/>
              </a:rPr>
              <a:t>creativity;</a:t>
            </a:r>
          </a:p>
          <a:p>
            <a:pPr marL="285750" indent="-285750">
              <a:lnSpc>
                <a:spcPct val="140000"/>
              </a:lnSpc>
              <a:buFont typeface="Arial" panose="020B0604020202020204" pitchFamily="34" charset="0"/>
              <a:buChar char="•"/>
              <a:defRPr/>
            </a:pPr>
            <a:r>
              <a:rPr lang="en-US" dirty="0">
                <a:latin typeface="Roboto" panose="02000000000000000000" pitchFamily="2" charset="0"/>
                <a:ea typeface="Roboto" panose="02000000000000000000" pitchFamily="2" charset="0"/>
              </a:rPr>
              <a:t>emotional regulation;</a:t>
            </a:r>
          </a:p>
          <a:p>
            <a:pPr marL="285750" indent="-285750">
              <a:lnSpc>
                <a:spcPct val="140000"/>
              </a:lnSpc>
              <a:buFont typeface="Arial" panose="020B0604020202020204" pitchFamily="34" charset="0"/>
              <a:buChar char="•"/>
              <a:defRPr/>
            </a:pPr>
            <a:r>
              <a:rPr lang="en-US" dirty="0">
                <a:latin typeface="Roboto" panose="02000000000000000000" pitchFamily="2" charset="0"/>
                <a:ea typeface="Roboto" panose="02000000000000000000" pitchFamily="2" charset="0"/>
              </a:rPr>
              <a:t>communication skills;</a:t>
            </a:r>
          </a:p>
          <a:p>
            <a:pPr marL="285750" indent="-285750">
              <a:lnSpc>
                <a:spcPct val="140000"/>
              </a:lnSpc>
              <a:buFont typeface="Arial" panose="020B0604020202020204" pitchFamily="34" charset="0"/>
              <a:buChar char="•"/>
              <a:defRPr/>
            </a:pPr>
            <a:r>
              <a:rPr lang="en-US" dirty="0">
                <a:latin typeface="Roboto" panose="02000000000000000000" pitchFamily="2" charset="0"/>
                <a:ea typeface="Roboto" panose="02000000000000000000" pitchFamily="2" charset="0"/>
              </a:rPr>
              <a:t>resilience;</a:t>
            </a:r>
          </a:p>
          <a:p>
            <a:pPr marL="285750" indent="-285750">
              <a:lnSpc>
                <a:spcPct val="140000"/>
              </a:lnSpc>
              <a:buFont typeface="Arial" panose="020B0604020202020204" pitchFamily="34" charset="0"/>
              <a:buChar char="•"/>
              <a:defRPr/>
            </a:pPr>
            <a:r>
              <a:rPr lang="en-US" dirty="0">
                <a:latin typeface="Roboto" panose="02000000000000000000" pitchFamily="2" charset="0"/>
                <a:ea typeface="Roboto" panose="02000000000000000000" pitchFamily="2" charset="0"/>
              </a:rPr>
              <a:t>emotional wellbeing ;</a:t>
            </a:r>
          </a:p>
          <a:p>
            <a:pPr marL="285750" indent="-285750">
              <a:lnSpc>
                <a:spcPct val="140000"/>
              </a:lnSpc>
              <a:buFont typeface="Arial" panose="020B0604020202020204" pitchFamily="34" charset="0"/>
              <a:buChar char="•"/>
              <a:defRPr/>
            </a:pPr>
            <a:r>
              <a:rPr lang="en-US" dirty="0">
                <a:latin typeface="Roboto" panose="02000000000000000000" pitchFamily="2" charset="0"/>
                <a:ea typeface="Roboto" panose="02000000000000000000" pitchFamily="2" charset="0"/>
              </a:rPr>
              <a:t>problem-solving.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fade">
                                      <p:cBhvr>
                                        <p:cTn id="16" dur="500"/>
                                        <p:tgtEl>
                                          <p:spTgt spid="13">
                                            <p:txEl>
                                              <p:pRg st="3" end="3"/>
                                            </p:txEl>
                                          </p:spTgt>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animEffect transition="in" filter="fade">
                                      <p:cBhvr>
                                        <p:cTn id="20" dur="500"/>
                                        <p:tgtEl>
                                          <p:spTgt spid="13">
                                            <p:txEl>
                                              <p:pRg st="4" end="4"/>
                                            </p:txEl>
                                          </p:spTgt>
                                        </p:tgtEl>
                                      </p:cBhvr>
                                    </p:animEffect>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13">
                                            <p:txEl>
                                              <p:pRg st="5" end="5"/>
                                            </p:txEl>
                                          </p:spTgt>
                                        </p:tgtEl>
                                        <p:attrNameLst>
                                          <p:attrName>style.visibility</p:attrName>
                                        </p:attrNameLst>
                                      </p:cBhvr>
                                      <p:to>
                                        <p:strVal val="visible"/>
                                      </p:to>
                                    </p:set>
                                    <p:animEffect transition="in" filter="fade">
                                      <p:cBhvr>
                                        <p:cTn id="24" dur="500"/>
                                        <p:tgtEl>
                                          <p:spTgt spid="13">
                                            <p:txEl>
                                              <p:pRg st="5" end="5"/>
                                            </p:txEl>
                                          </p:spTgt>
                                        </p:tgtEl>
                                      </p:cBhvr>
                                    </p:animEffect>
                                  </p:child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13">
                                            <p:txEl>
                                              <p:pRg st="6" end="6"/>
                                            </p:txEl>
                                          </p:spTgt>
                                        </p:tgtEl>
                                        <p:attrNameLst>
                                          <p:attrName>style.visibility</p:attrName>
                                        </p:attrNameLst>
                                      </p:cBhvr>
                                      <p:to>
                                        <p:strVal val="visible"/>
                                      </p:to>
                                    </p:set>
                                    <p:animEffect transition="in" filter="fade">
                                      <p:cBhvr>
                                        <p:cTn id="28" dur="500"/>
                                        <p:tgtEl>
                                          <p:spTgt spid="13">
                                            <p:txEl>
                                              <p:pRg st="6" end="6"/>
                                            </p:txEl>
                                          </p:spTgt>
                                        </p:tgtEl>
                                      </p:cBhvr>
                                    </p:animEffect>
                                  </p:child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13">
                                            <p:txEl>
                                              <p:pRg st="7" end="7"/>
                                            </p:txEl>
                                          </p:spTgt>
                                        </p:tgtEl>
                                        <p:attrNameLst>
                                          <p:attrName>style.visibility</p:attrName>
                                        </p:attrNameLst>
                                      </p:cBhvr>
                                      <p:to>
                                        <p:strVal val="visible"/>
                                      </p:to>
                                    </p:set>
                                    <p:animEffect transition="in" filter="fade">
                                      <p:cBhvr>
                                        <p:cTn id="32" dur="500"/>
                                        <p:tgtEl>
                                          <p:spTgt spid="13">
                                            <p:txEl>
                                              <p:pRg st="7" end="7"/>
                                            </p:txEl>
                                          </p:spTgt>
                                        </p:tgtEl>
                                      </p:cBhvr>
                                    </p:animEffect>
                                  </p:childTnLst>
                                </p:cTn>
                              </p:par>
                            </p:childTnLst>
                          </p:cTn>
                        </p:par>
                        <p:par>
                          <p:cTn id="33" fill="hold" nodeType="afterGroup">
                            <p:stCondLst>
                              <p:cond delay="3000"/>
                            </p:stCondLst>
                            <p:childTnLst>
                              <p:par>
                                <p:cTn id="34" presetID="10" presetClass="entr" presetSubtype="0" fill="hold" nodeType="afterEffect">
                                  <p:stCondLst>
                                    <p:cond delay="0"/>
                                  </p:stCondLst>
                                  <p:childTnLst>
                                    <p:set>
                                      <p:cBhvr>
                                        <p:cTn id="35" dur="1" fill="hold">
                                          <p:stCondLst>
                                            <p:cond delay="0"/>
                                          </p:stCondLst>
                                        </p:cTn>
                                        <p:tgtEl>
                                          <p:spTgt spid="13">
                                            <p:txEl>
                                              <p:pRg st="8" end="8"/>
                                            </p:txEl>
                                          </p:spTgt>
                                        </p:tgtEl>
                                        <p:attrNameLst>
                                          <p:attrName>style.visibility</p:attrName>
                                        </p:attrNameLst>
                                      </p:cBhvr>
                                      <p:to>
                                        <p:strVal val="visible"/>
                                      </p:to>
                                    </p:set>
                                    <p:animEffect transition="in" filter="fade">
                                      <p:cBhvr>
                                        <p:cTn id="36" dur="500"/>
                                        <p:tgtEl>
                                          <p:spTgt spid="13">
                                            <p:txEl>
                                              <p:pRg st="8" end="8"/>
                                            </p:txEl>
                                          </p:spTgt>
                                        </p:tgtEl>
                                      </p:cBhvr>
                                    </p:animEffect>
                                  </p:childTnLst>
                                </p:cTn>
                              </p:par>
                            </p:childTnLst>
                          </p:cTn>
                        </p:par>
                        <p:par>
                          <p:cTn id="37" fill="hold" nodeType="afterGroup">
                            <p:stCondLst>
                              <p:cond delay="3500"/>
                            </p:stCondLst>
                            <p:childTnLst>
                              <p:par>
                                <p:cTn id="38" presetID="10" presetClass="entr" presetSubtype="0" fill="hold" nodeType="afterEffect">
                                  <p:stCondLst>
                                    <p:cond delay="0"/>
                                  </p:stCondLst>
                                  <p:childTnLst>
                                    <p:set>
                                      <p:cBhvr>
                                        <p:cTn id="39" dur="1" fill="hold">
                                          <p:stCondLst>
                                            <p:cond delay="0"/>
                                          </p:stCondLst>
                                        </p:cTn>
                                        <p:tgtEl>
                                          <p:spTgt spid="13">
                                            <p:txEl>
                                              <p:pRg st="9" end="9"/>
                                            </p:txEl>
                                          </p:spTgt>
                                        </p:tgtEl>
                                        <p:attrNameLst>
                                          <p:attrName>style.visibility</p:attrName>
                                        </p:attrNameLst>
                                      </p:cBhvr>
                                      <p:to>
                                        <p:strVal val="visible"/>
                                      </p:to>
                                    </p:set>
                                    <p:animEffect transition="in" filter="fade">
                                      <p:cBhvr>
                                        <p:cTn id="40" dur="500"/>
                                        <p:tgtEl>
                                          <p:spTgt spid="13">
                                            <p:txEl>
                                              <p:pRg st="9" end="9"/>
                                            </p:txEl>
                                          </p:spTgt>
                                        </p:tgtEl>
                                      </p:cBhvr>
                                    </p:animEffect>
                                  </p:childTnLst>
                                </p:cTn>
                              </p:par>
                            </p:childTnLst>
                          </p:cTn>
                        </p:par>
                        <p:par>
                          <p:cTn id="41" fill="hold" nodeType="afterGroup">
                            <p:stCondLst>
                              <p:cond delay="4000"/>
                            </p:stCondLst>
                            <p:childTnLst>
                              <p:par>
                                <p:cTn id="42" presetID="10" presetClass="entr" presetSubtype="0" fill="hold" nodeType="afterEffect">
                                  <p:stCondLst>
                                    <p:cond delay="0"/>
                                  </p:stCondLst>
                                  <p:childTnLst>
                                    <p:set>
                                      <p:cBhvr>
                                        <p:cTn id="43" dur="1" fill="hold">
                                          <p:stCondLst>
                                            <p:cond delay="0"/>
                                          </p:stCondLst>
                                        </p:cTn>
                                        <p:tgtEl>
                                          <p:spTgt spid="13">
                                            <p:txEl>
                                              <p:pRg st="10" end="10"/>
                                            </p:txEl>
                                          </p:spTgt>
                                        </p:tgtEl>
                                        <p:attrNameLst>
                                          <p:attrName>style.visibility</p:attrName>
                                        </p:attrNameLst>
                                      </p:cBhvr>
                                      <p:to>
                                        <p:strVal val="visible"/>
                                      </p:to>
                                    </p:set>
                                    <p:animEffect transition="in" filter="fade">
                                      <p:cBhvr>
                                        <p:cTn id="44" dur="500"/>
                                        <p:tgtEl>
                                          <p:spTgt spid="13">
                                            <p:txEl>
                                              <p:pRg st="10" end="10"/>
                                            </p:txEl>
                                          </p:spTgt>
                                        </p:tgtEl>
                                      </p:cBhvr>
                                    </p:animEffect>
                                  </p:childTnLst>
                                </p:cTn>
                              </p:par>
                            </p:childTnLst>
                          </p:cTn>
                        </p:par>
                        <p:par>
                          <p:cTn id="45" fill="hold" nodeType="afterGroup">
                            <p:stCondLst>
                              <p:cond delay="4500"/>
                            </p:stCondLst>
                            <p:childTnLst>
                              <p:par>
                                <p:cTn id="46" presetID="10" presetClass="entr" presetSubtype="0" fill="hold" nodeType="afterEffect">
                                  <p:stCondLst>
                                    <p:cond delay="0"/>
                                  </p:stCondLst>
                                  <p:childTnLst>
                                    <p:set>
                                      <p:cBhvr>
                                        <p:cTn id="47" dur="1" fill="hold">
                                          <p:stCondLst>
                                            <p:cond delay="0"/>
                                          </p:stCondLst>
                                        </p:cTn>
                                        <p:tgtEl>
                                          <p:spTgt spid="13">
                                            <p:txEl>
                                              <p:pRg st="11" end="11"/>
                                            </p:txEl>
                                          </p:spTgt>
                                        </p:tgtEl>
                                        <p:attrNameLst>
                                          <p:attrName>style.visibility</p:attrName>
                                        </p:attrNameLst>
                                      </p:cBhvr>
                                      <p:to>
                                        <p:strVal val="visible"/>
                                      </p:to>
                                    </p:set>
                                    <p:animEffect transition="in" filter="fade">
                                      <p:cBhvr>
                                        <p:cTn id="48" dur="500"/>
                                        <p:tgtEl>
                                          <p:spTgt spid="13">
                                            <p:txEl>
                                              <p:pRg st="11" end="11"/>
                                            </p:txEl>
                                          </p:spTgt>
                                        </p:tgtEl>
                                      </p:cBhvr>
                                    </p:animEffect>
                                  </p:childTnLst>
                                </p:cTn>
                              </p:par>
                            </p:childTnLst>
                          </p:cTn>
                        </p:par>
                        <p:par>
                          <p:cTn id="49" fill="hold" nodeType="afterGroup">
                            <p:stCondLst>
                              <p:cond delay="5000"/>
                            </p:stCondLst>
                            <p:childTnLst>
                              <p:par>
                                <p:cTn id="50" presetID="10" presetClass="entr" presetSubtype="0" fill="hold" nodeType="afterEffect">
                                  <p:stCondLst>
                                    <p:cond delay="0"/>
                                  </p:stCondLst>
                                  <p:childTnLst>
                                    <p:set>
                                      <p:cBhvr>
                                        <p:cTn id="51" dur="1" fill="hold">
                                          <p:stCondLst>
                                            <p:cond delay="0"/>
                                          </p:stCondLst>
                                        </p:cTn>
                                        <p:tgtEl>
                                          <p:spTgt spid="13">
                                            <p:txEl>
                                              <p:pRg st="12" end="12"/>
                                            </p:txEl>
                                          </p:spTgt>
                                        </p:tgtEl>
                                        <p:attrNameLst>
                                          <p:attrName>style.visibility</p:attrName>
                                        </p:attrNameLst>
                                      </p:cBhvr>
                                      <p:to>
                                        <p:strVal val="visible"/>
                                      </p:to>
                                    </p:set>
                                    <p:animEffect transition="in" filter="fade">
                                      <p:cBhvr>
                                        <p:cTn id="52" dur="500"/>
                                        <p:tgtEl>
                                          <p:spTgt spid="1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634619" y="1297437"/>
            <a:ext cx="5781223" cy="994306"/>
          </a:xfrm>
        </p:spPr>
        <p:txBody>
          <a:bodyPr/>
          <a:lstStyle/>
          <a:p>
            <a:r>
              <a:rPr lang="en-US" dirty="0">
                <a:solidFill>
                  <a:srgbClr val="689429"/>
                </a:solidFill>
                <a:latin typeface="Roboto" panose="02000000000000000000" pitchFamily="2" charset="0"/>
                <a:ea typeface="Roboto" panose="02000000000000000000" pitchFamily="2" charset="0"/>
              </a:rPr>
              <a:t>Types of Learning through Play</a:t>
            </a:r>
            <a:endParaRPr lang="en-GB" dirty="0">
              <a:solidFill>
                <a:srgbClr val="689429"/>
              </a:solidFill>
              <a:latin typeface="Roboto" panose="02000000000000000000" pitchFamily="2" charset="0"/>
              <a:ea typeface="Roboto" panose="02000000000000000000" pitchFamily="2" charset="0"/>
            </a:endParaRPr>
          </a:p>
        </p:txBody>
      </p:sp>
      <p:sp>
        <p:nvSpPr>
          <p:cNvPr id="16" name="Rectangle 15"/>
          <p:cNvSpPr/>
          <p:nvPr/>
        </p:nvSpPr>
        <p:spPr>
          <a:xfrm>
            <a:off x="6158802" y="2476131"/>
            <a:ext cx="3753548" cy="3616695"/>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algn="ctr"/>
            <a:r>
              <a:rPr lang="en-US" sz="2400" b="1" dirty="0">
                <a:latin typeface="Roboto" panose="02000000000000000000" pitchFamily="2" charset="0"/>
                <a:ea typeface="Roboto" panose="02000000000000000000" pitchFamily="2" charset="0"/>
              </a:rPr>
              <a:t>Adult-Led or</a:t>
            </a:r>
            <a:br>
              <a:rPr lang="en-US" sz="2400" b="1" dirty="0">
                <a:latin typeface="Roboto" panose="02000000000000000000" pitchFamily="2" charset="0"/>
                <a:ea typeface="Roboto" panose="02000000000000000000" pitchFamily="2" charset="0"/>
              </a:rPr>
            </a:br>
            <a:r>
              <a:rPr lang="en-US" sz="2400" b="1" dirty="0">
                <a:latin typeface="Roboto" panose="02000000000000000000" pitchFamily="2" charset="0"/>
                <a:ea typeface="Roboto" panose="02000000000000000000" pitchFamily="2" charset="0"/>
              </a:rPr>
              <a:t>Active Learning</a:t>
            </a:r>
          </a:p>
          <a:p>
            <a:pPr algn="ctr"/>
            <a:endParaRPr lang="en-US" dirty="0">
              <a:latin typeface="Roboto" panose="02000000000000000000" pitchFamily="2" charset="0"/>
              <a:ea typeface="Roboto" panose="02000000000000000000" pitchFamily="2" charset="0"/>
            </a:endParaRPr>
          </a:p>
          <a:p>
            <a:pPr algn="ctr"/>
            <a:r>
              <a:rPr lang="en-US" dirty="0">
                <a:latin typeface="Roboto" panose="02000000000000000000" pitchFamily="2" charset="0"/>
                <a:ea typeface="Roboto" panose="02000000000000000000" pitchFamily="2" charset="0"/>
              </a:rPr>
              <a:t>Adult-led play, sometimes called Active Learning, is initiated and directed by the adult. Specific learning intentions are planned for by the adult. </a:t>
            </a:r>
          </a:p>
        </p:txBody>
      </p:sp>
      <p:sp>
        <p:nvSpPr>
          <p:cNvPr id="7" name="Rectangle 6"/>
          <p:cNvSpPr/>
          <p:nvPr/>
        </p:nvSpPr>
        <p:spPr>
          <a:xfrm>
            <a:off x="2279650" y="2476131"/>
            <a:ext cx="3753548" cy="3616695"/>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algn="ctr"/>
            <a:r>
              <a:rPr lang="en-US" sz="2400" b="1" dirty="0">
                <a:latin typeface="Roboto" panose="02000000000000000000" pitchFamily="2" charset="0"/>
                <a:ea typeface="Roboto" panose="02000000000000000000" pitchFamily="2" charset="0"/>
              </a:rPr>
              <a:t>Free Play or </a:t>
            </a:r>
            <a:br>
              <a:rPr lang="en-US" sz="2400" b="1" dirty="0">
                <a:latin typeface="Roboto" panose="02000000000000000000" pitchFamily="2" charset="0"/>
                <a:ea typeface="Roboto" panose="02000000000000000000" pitchFamily="2" charset="0"/>
              </a:rPr>
            </a:br>
            <a:r>
              <a:rPr lang="en-US" sz="2400" b="1" dirty="0">
                <a:latin typeface="Roboto" panose="02000000000000000000" pitchFamily="2" charset="0"/>
                <a:ea typeface="Roboto" panose="02000000000000000000" pitchFamily="2" charset="0"/>
              </a:rPr>
              <a:t>Child-Lead Play</a:t>
            </a:r>
          </a:p>
          <a:p>
            <a:pPr algn="ct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Free play or child-led play is entirely initiated and directed by the child. The adult’s role is to observe and interact if the opportunity arises to extend learning, following the child’s interests. </a:t>
            </a:r>
          </a:p>
        </p:txBody>
      </p:sp>
    </p:spTree>
    <p:extLst>
      <p:ext uri="{BB962C8B-B14F-4D97-AF65-F5344CB8AC3E}">
        <p14:creationId xmlns:p14="http://schemas.microsoft.com/office/powerpoint/2010/main" val="550708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884786" y="1659746"/>
            <a:ext cx="5116989" cy="994306"/>
          </a:xfrm>
        </p:spPr>
        <p:txBody>
          <a:bodyPr/>
          <a:lstStyle/>
          <a:p>
            <a:r>
              <a:rPr lang="en-GB" dirty="0">
                <a:solidFill>
                  <a:srgbClr val="689429"/>
                </a:solidFill>
                <a:latin typeface="Roboto" panose="02000000000000000000" pitchFamily="2" charset="0"/>
                <a:ea typeface="Roboto" panose="02000000000000000000" pitchFamily="2" charset="0"/>
              </a:rPr>
              <a:t>The Role of the Adult during Play</a:t>
            </a:r>
          </a:p>
        </p:txBody>
      </p:sp>
      <p:sp>
        <p:nvSpPr>
          <p:cNvPr id="9" name="Rectangle 8"/>
          <p:cNvSpPr/>
          <p:nvPr/>
        </p:nvSpPr>
        <p:spPr>
          <a:xfrm>
            <a:off x="2193386" y="2915728"/>
            <a:ext cx="7934864" cy="319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2"/>
                </a:solidFill>
                <a:latin typeface="Roboto" panose="02000000000000000000" pitchFamily="2" charset="0"/>
                <a:ea typeface="Roboto" panose="02000000000000000000" pitchFamily="2" charset="0"/>
              </a:rPr>
              <a:t>The adult will:</a:t>
            </a:r>
          </a:p>
        </p:txBody>
      </p:sp>
      <p:sp>
        <p:nvSpPr>
          <p:cNvPr id="2" name="Rectangle 1"/>
          <p:cNvSpPr/>
          <p:nvPr/>
        </p:nvSpPr>
        <p:spPr>
          <a:xfrm>
            <a:off x="2672155" y="3169405"/>
            <a:ext cx="7068508" cy="3139321"/>
          </a:xfrm>
          <a:prstGeom prst="rect">
            <a:avLst/>
          </a:prstGeom>
        </p:spPr>
        <p:txBody>
          <a:bodyPr wrap="square">
            <a:spAutoFit/>
          </a:bodyPr>
          <a:lstStyle/>
          <a:p>
            <a:pPr>
              <a:lnSpc>
                <a:spcPct val="200000"/>
              </a:lnSpc>
            </a:pPr>
            <a:r>
              <a:rPr lang="en-GB" dirty="0">
                <a:solidFill>
                  <a:schemeClr val="tx2"/>
                </a:solidFill>
                <a:latin typeface="Roboto" panose="02000000000000000000" pitchFamily="2" charset="0"/>
                <a:ea typeface="Roboto" panose="02000000000000000000" pitchFamily="2" charset="0"/>
              </a:rPr>
              <a:t>observe the child playing;</a:t>
            </a:r>
          </a:p>
          <a:p>
            <a:pPr>
              <a:lnSpc>
                <a:spcPct val="200000"/>
              </a:lnSpc>
            </a:pPr>
            <a:r>
              <a:rPr lang="en-GB" dirty="0">
                <a:solidFill>
                  <a:schemeClr val="tx2"/>
                </a:solidFill>
                <a:latin typeface="Roboto" panose="02000000000000000000" pitchFamily="2" charset="0"/>
                <a:ea typeface="Roboto" panose="02000000000000000000" pitchFamily="2" charset="0"/>
              </a:rPr>
              <a:t>interact with the child and participate in their play when appropriate;</a:t>
            </a:r>
          </a:p>
          <a:p>
            <a:pPr>
              <a:lnSpc>
                <a:spcPct val="200000"/>
              </a:lnSpc>
            </a:pPr>
            <a:r>
              <a:rPr lang="en-GB" dirty="0">
                <a:solidFill>
                  <a:schemeClr val="tx2"/>
                </a:solidFill>
                <a:latin typeface="Roboto" panose="02000000000000000000" pitchFamily="2" charset="0"/>
                <a:ea typeface="Roboto" panose="02000000000000000000" pitchFamily="2" charset="0"/>
              </a:rPr>
              <a:t>challenge the child’s thinking by commenting, modelling, pondering</a:t>
            </a:r>
          </a:p>
          <a:p>
            <a:r>
              <a:rPr lang="en-GB" dirty="0">
                <a:solidFill>
                  <a:schemeClr val="tx2"/>
                </a:solidFill>
                <a:latin typeface="Roboto" panose="02000000000000000000" pitchFamily="2" charset="0"/>
                <a:ea typeface="Roboto" panose="02000000000000000000" pitchFamily="2" charset="0"/>
              </a:rPr>
              <a:t>and questioning;</a:t>
            </a:r>
          </a:p>
          <a:p>
            <a:pPr>
              <a:lnSpc>
                <a:spcPct val="200000"/>
              </a:lnSpc>
            </a:pPr>
            <a:r>
              <a:rPr lang="en-GB" dirty="0">
                <a:solidFill>
                  <a:schemeClr val="tx2"/>
                </a:solidFill>
                <a:latin typeface="Roboto" panose="02000000000000000000" pitchFamily="2" charset="0"/>
                <a:ea typeface="Roboto" panose="02000000000000000000" pitchFamily="2" charset="0"/>
              </a:rPr>
              <a:t>add resources to extend and deepen learning;</a:t>
            </a:r>
          </a:p>
          <a:p>
            <a:pPr>
              <a:lnSpc>
                <a:spcPct val="200000"/>
              </a:lnSpc>
            </a:pPr>
            <a:r>
              <a:rPr lang="en-GB" dirty="0">
                <a:solidFill>
                  <a:schemeClr val="tx2"/>
                </a:solidFill>
                <a:latin typeface="Roboto" panose="02000000000000000000" pitchFamily="2" charset="0"/>
                <a:ea typeface="Roboto" panose="02000000000000000000" pitchFamily="2" charset="0"/>
              </a:rPr>
              <a:t>plan activities, next steps and evaluate learning.</a:t>
            </a:r>
          </a:p>
        </p:txBody>
      </p:sp>
      <p:sp>
        <p:nvSpPr>
          <p:cNvPr id="3" name="Oval 2"/>
          <p:cNvSpPr/>
          <p:nvPr/>
        </p:nvSpPr>
        <p:spPr>
          <a:xfrm>
            <a:off x="2279651" y="3377238"/>
            <a:ext cx="383879" cy="383879"/>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279651" y="3923932"/>
            <a:ext cx="383879" cy="383879"/>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279651" y="4470627"/>
            <a:ext cx="383879" cy="383879"/>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279651" y="5295532"/>
            <a:ext cx="383879" cy="383879"/>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279651" y="5842227"/>
            <a:ext cx="383879" cy="383879"/>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8500"/>
          <a:stretch/>
        </p:blipFill>
        <p:spPr>
          <a:xfrm>
            <a:off x="7001774" y="765176"/>
            <a:ext cx="2926080" cy="2393543"/>
          </a:xfrm>
          <a:prstGeom prst="rect">
            <a:avLst/>
          </a:prstGeom>
        </p:spPr>
      </p:pic>
    </p:spTree>
    <p:extLst>
      <p:ext uri="{BB962C8B-B14F-4D97-AF65-F5344CB8AC3E}">
        <p14:creationId xmlns:p14="http://schemas.microsoft.com/office/powerpoint/2010/main" val="40085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29703-3239-47E6-95EB-CBB56322E83A}"/>
              </a:ext>
            </a:extLst>
          </p:cNvPr>
          <p:cNvSpPr/>
          <p:nvPr/>
        </p:nvSpPr>
        <p:spPr>
          <a:xfrm>
            <a:off x="1955801" y="765175"/>
            <a:ext cx="3438525" cy="1879600"/>
          </a:xfrm>
          <a:prstGeom prst="rect">
            <a:avLst/>
          </a:prstGeom>
          <a:solidFill>
            <a:srgbClr val="26BDBE"/>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108000" rIns="108000" bIns="108000" anchor="ctr">
            <a:spAutoFit/>
          </a:bodyPr>
          <a:lstStyle/>
          <a:p>
            <a:pPr>
              <a:defRPr/>
            </a:pPr>
            <a:r>
              <a:rPr lang="en-GB" sz="3600" b="1" dirty="0">
                <a:latin typeface="Roboto" panose="02000000000000000000" pitchFamily="2" charset="0"/>
                <a:ea typeface="Roboto" panose="02000000000000000000" pitchFamily="2" charset="0"/>
              </a:rPr>
              <a:t>The Role of the Teacher During Play</a:t>
            </a:r>
          </a:p>
        </p:txBody>
      </p:sp>
      <p:sp>
        <p:nvSpPr>
          <p:cNvPr id="13" name="TextBox 12">
            <a:extLst>
              <a:ext uri="{FF2B5EF4-FFF2-40B4-BE49-F238E27FC236}">
                <a16:creationId xmlns:a16="http://schemas.microsoft.com/office/drawing/2014/main" id="{685F9E59-26EA-494E-BC73-891C15EC3B20}"/>
              </a:ext>
            </a:extLst>
          </p:cNvPr>
          <p:cNvSpPr txBox="1">
            <a:spLocks noChangeArrowheads="1"/>
          </p:cNvSpPr>
          <p:nvPr/>
        </p:nvSpPr>
        <p:spPr bwMode="auto">
          <a:xfrm>
            <a:off x="5592764" y="1670050"/>
            <a:ext cx="4346575"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Twinkl" panose="020B060402020202020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Twinkl" panose="020B060402020202020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9pPr>
          </a:lstStyle>
          <a:p>
            <a:pPr eaLnBrk="1" hangingPunct="1">
              <a:lnSpc>
                <a:spcPct val="120000"/>
              </a:lnSpc>
              <a:spcBef>
                <a:spcPct val="0"/>
              </a:spcBef>
              <a:buFontTx/>
              <a:buNone/>
            </a:pPr>
            <a:r>
              <a:rPr lang="en-GB" altLang="en-US">
                <a:solidFill>
                  <a:schemeClr val="tx1"/>
                </a:solidFill>
                <a:latin typeface="Roboto" panose="020B0604020202020204" charset="0"/>
                <a:cs typeface="Roboto" panose="020B0604020202020204" charset="0"/>
              </a:rPr>
              <a:t>During free play, the teacher will be observing the children, interacting and participating in their play when appropriate. Commenting on play, questioning, pondering and modelling will support and extend the children’s learning. Resources can be added to extend and deepen learning through play. The teacher can identify next steps, plan new activities and evaluate learning. </a:t>
            </a:r>
          </a:p>
        </p:txBody>
      </p:sp>
      <p:pic>
        <p:nvPicPr>
          <p:cNvPr id="17412" name="Picture 4">
            <a:extLst>
              <a:ext uri="{FF2B5EF4-FFF2-40B4-BE49-F238E27FC236}">
                <a16:creationId xmlns:a16="http://schemas.microsoft.com/office/drawing/2014/main" id="{30DDDCA3-C191-49A9-8F91-EA566AAC3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792" t="8665" r="20496" b="311"/>
          <a:stretch>
            <a:fillRect/>
          </a:stretch>
        </p:blipFill>
        <p:spPr bwMode="auto">
          <a:xfrm>
            <a:off x="2279651" y="2644776"/>
            <a:ext cx="3114675"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063750" y="1659746"/>
            <a:ext cx="8064500" cy="994306"/>
          </a:xfrm>
        </p:spPr>
        <p:txBody>
          <a:bodyPr/>
          <a:lstStyle/>
          <a:p>
            <a:r>
              <a:rPr lang="en-GB" dirty="0">
                <a:solidFill>
                  <a:srgbClr val="689429"/>
                </a:solidFill>
                <a:latin typeface="Roboto" panose="02000000000000000000" pitchFamily="2" charset="0"/>
                <a:ea typeface="Roboto" panose="02000000000000000000" pitchFamily="2" charset="0"/>
              </a:rPr>
              <a:t>How To Support Children Learning through Play?</a:t>
            </a:r>
          </a:p>
        </p:txBody>
      </p:sp>
      <p:sp>
        <p:nvSpPr>
          <p:cNvPr id="2" name="Rectangle 1"/>
          <p:cNvSpPr/>
          <p:nvPr/>
        </p:nvSpPr>
        <p:spPr>
          <a:xfrm>
            <a:off x="2672155" y="3169405"/>
            <a:ext cx="7607656" cy="2585323"/>
          </a:xfrm>
          <a:prstGeom prst="rect">
            <a:avLst/>
          </a:prstGeom>
        </p:spPr>
        <p:txBody>
          <a:bodyPr wrap="square">
            <a:spAutoFit/>
          </a:bodyPr>
          <a:lstStyle/>
          <a:p>
            <a:pPr>
              <a:lnSpc>
                <a:spcPct val="200000"/>
              </a:lnSpc>
            </a:pPr>
            <a:r>
              <a:rPr lang="en-GB" dirty="0">
                <a:solidFill>
                  <a:schemeClr val="tx2"/>
                </a:solidFill>
                <a:latin typeface="Roboto" panose="02000000000000000000" pitchFamily="2" charset="0"/>
                <a:ea typeface="Roboto" panose="02000000000000000000" pitchFamily="2" charset="0"/>
              </a:rPr>
              <a:t>Value play as a valid form of learning.</a:t>
            </a:r>
          </a:p>
          <a:p>
            <a:pPr>
              <a:lnSpc>
                <a:spcPct val="200000"/>
              </a:lnSpc>
            </a:pPr>
            <a:r>
              <a:rPr lang="en-GB" dirty="0">
                <a:solidFill>
                  <a:schemeClr val="tx2"/>
                </a:solidFill>
                <a:latin typeface="Roboto" panose="02000000000000000000" pitchFamily="2" charset="0"/>
                <a:ea typeface="Roboto" panose="02000000000000000000" pitchFamily="2" charset="0"/>
              </a:rPr>
              <a:t>Talk to your child about what they enjoy playing with at nursery or school.</a:t>
            </a:r>
          </a:p>
          <a:p>
            <a:pPr>
              <a:lnSpc>
                <a:spcPct val="200000"/>
              </a:lnSpc>
            </a:pPr>
            <a:r>
              <a:rPr lang="en-GB" dirty="0">
                <a:solidFill>
                  <a:schemeClr val="tx2"/>
                </a:solidFill>
                <a:latin typeface="Roboto" panose="02000000000000000000" pitchFamily="2" charset="0"/>
                <a:ea typeface="Roboto" panose="02000000000000000000" pitchFamily="2" charset="0"/>
              </a:rPr>
              <a:t>Spend time playing with your child at home following their interests.</a:t>
            </a:r>
          </a:p>
          <a:p>
            <a:pPr>
              <a:lnSpc>
                <a:spcPct val="200000"/>
              </a:lnSpc>
            </a:pPr>
            <a:r>
              <a:rPr lang="en-GB" dirty="0">
                <a:solidFill>
                  <a:schemeClr val="tx2"/>
                </a:solidFill>
                <a:latin typeface="Roboto" panose="02000000000000000000" pitchFamily="2" charset="0"/>
                <a:ea typeface="Roboto" panose="02000000000000000000" pitchFamily="2" charset="0"/>
              </a:rPr>
              <a:t>Extend your child’s learning through quality interactions (questions,</a:t>
            </a:r>
          </a:p>
          <a:p>
            <a:r>
              <a:rPr lang="en-GB" dirty="0">
                <a:solidFill>
                  <a:schemeClr val="tx2"/>
                </a:solidFill>
                <a:latin typeface="Roboto" panose="02000000000000000000" pitchFamily="2" charset="0"/>
                <a:ea typeface="Roboto" panose="02000000000000000000" pitchFamily="2" charset="0"/>
              </a:rPr>
              <a:t>comments, wondering out loud, modelling language).</a:t>
            </a:r>
          </a:p>
        </p:txBody>
      </p:sp>
      <p:sp>
        <p:nvSpPr>
          <p:cNvPr id="16" name="Oval 15"/>
          <p:cNvSpPr/>
          <p:nvPr/>
        </p:nvSpPr>
        <p:spPr>
          <a:xfrm>
            <a:off x="2279651" y="3377238"/>
            <a:ext cx="383879" cy="383879"/>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279651" y="3923932"/>
            <a:ext cx="383879" cy="383879"/>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279651" y="4470627"/>
            <a:ext cx="383879" cy="383879"/>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279651" y="5017322"/>
            <a:ext cx="383879" cy="383879"/>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0607" b="52554"/>
          <a:stretch/>
        </p:blipFill>
        <p:spPr>
          <a:xfrm>
            <a:off x="2279650" y="549276"/>
            <a:ext cx="7632700" cy="85683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3103" b="60058"/>
          <a:stretch/>
        </p:blipFill>
        <p:spPr>
          <a:xfrm>
            <a:off x="2279650" y="549275"/>
            <a:ext cx="7632700" cy="856832"/>
          </a:xfrm>
          <a:prstGeom prst="rect">
            <a:avLst/>
          </a:prstGeom>
        </p:spPr>
      </p:pic>
    </p:spTree>
    <p:extLst>
      <p:ext uri="{BB962C8B-B14F-4D97-AF65-F5344CB8AC3E}">
        <p14:creationId xmlns:p14="http://schemas.microsoft.com/office/powerpoint/2010/main" val="544785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22FE08-5EF3-47B3-9905-0DF7E6A44869}"/>
              </a:ext>
            </a:extLst>
          </p:cNvPr>
          <p:cNvSpPr/>
          <p:nvPr/>
        </p:nvSpPr>
        <p:spPr>
          <a:xfrm>
            <a:off x="4026647" y="211930"/>
            <a:ext cx="3079750" cy="1325563"/>
          </a:xfrm>
          <a:prstGeom prst="rect">
            <a:avLst/>
          </a:prstGeom>
          <a:solidFill>
            <a:srgbClr val="26BDBE"/>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108000" rIns="108000" bIns="108000" anchor="ctr">
            <a:spAutoFit/>
          </a:bodyPr>
          <a:lstStyle/>
          <a:p>
            <a:pPr>
              <a:defRPr/>
            </a:pPr>
            <a:r>
              <a:rPr lang="en-GB" sz="3600" b="1" dirty="0">
                <a:latin typeface="Roboto" panose="02000000000000000000" pitchFamily="2" charset="0"/>
                <a:ea typeface="Roboto" panose="02000000000000000000" pitchFamily="2" charset="0"/>
              </a:rPr>
              <a:t>Classroom Layout</a:t>
            </a:r>
          </a:p>
        </p:txBody>
      </p:sp>
      <p:sp>
        <p:nvSpPr>
          <p:cNvPr id="13" name="TextBox 12">
            <a:extLst>
              <a:ext uri="{FF2B5EF4-FFF2-40B4-BE49-F238E27FC236}">
                <a16:creationId xmlns:a16="http://schemas.microsoft.com/office/drawing/2014/main" id="{78C9696A-9434-4BE1-A7D2-442254DD094E}"/>
              </a:ext>
            </a:extLst>
          </p:cNvPr>
          <p:cNvSpPr txBox="1"/>
          <p:nvPr/>
        </p:nvSpPr>
        <p:spPr>
          <a:xfrm>
            <a:off x="438941" y="789912"/>
            <a:ext cx="3587703" cy="5497247"/>
          </a:xfrm>
          <a:prstGeom prst="rect">
            <a:avLst/>
          </a:prstGeom>
          <a:noFill/>
        </p:spPr>
        <p:txBody>
          <a:bodyPr wrap="square" lIns="180000" tIns="108000" rIns="108000" bIns="108000">
            <a:spAutoFit/>
          </a:bodyPr>
          <a:lstStyle/>
          <a:p>
            <a:pPr>
              <a:lnSpc>
                <a:spcPct val="120000"/>
              </a:lnSpc>
              <a:defRPr/>
            </a:pPr>
            <a:r>
              <a:rPr lang="en-GB" dirty="0">
                <a:latin typeface="Roboto" panose="02000000000000000000" pitchFamily="2" charset="0"/>
                <a:ea typeface="Roboto" panose="02000000000000000000" pitchFamily="2" charset="0"/>
              </a:rPr>
              <a:t>Useful resources to have in a classroom include:</a:t>
            </a:r>
          </a:p>
          <a:p>
            <a:pPr marL="285750" indent="-285750">
              <a:lnSpc>
                <a:spcPct val="140000"/>
              </a:lnSpc>
              <a:buFont typeface="Arial" panose="020B0604020202020204" pitchFamily="34" charset="0"/>
              <a:buChar char="•"/>
              <a:defRPr/>
            </a:pPr>
            <a:r>
              <a:rPr lang="en-GB" dirty="0">
                <a:latin typeface="Roboto" panose="02000000000000000000" pitchFamily="2" charset="0"/>
                <a:ea typeface="Roboto" panose="02000000000000000000" pitchFamily="2" charset="0"/>
              </a:rPr>
              <a:t>sand and water </a:t>
            </a:r>
          </a:p>
          <a:p>
            <a:pPr marL="285750" indent="-285750">
              <a:lnSpc>
                <a:spcPct val="140000"/>
              </a:lnSpc>
              <a:buFont typeface="Arial" panose="020B0604020202020204" pitchFamily="34" charset="0"/>
              <a:buChar char="•"/>
              <a:defRPr/>
            </a:pPr>
            <a:r>
              <a:rPr lang="en-GB" dirty="0">
                <a:latin typeface="Roboto" panose="02000000000000000000" pitchFamily="2" charset="0"/>
                <a:ea typeface="Roboto" panose="02000000000000000000" pitchFamily="2" charset="0"/>
              </a:rPr>
              <a:t>playdough</a:t>
            </a:r>
          </a:p>
          <a:p>
            <a:pPr marL="285750" indent="-285750">
              <a:lnSpc>
                <a:spcPct val="140000"/>
              </a:lnSpc>
              <a:buFont typeface="Arial" panose="020B0604020202020204" pitchFamily="34" charset="0"/>
              <a:buChar char="•"/>
              <a:defRPr/>
            </a:pPr>
            <a:r>
              <a:rPr lang="en-GB" dirty="0">
                <a:latin typeface="Roboto" panose="02000000000000000000" pitchFamily="2" charset="0"/>
                <a:ea typeface="Roboto" panose="02000000000000000000" pitchFamily="2" charset="0"/>
              </a:rPr>
              <a:t>wooden blocks</a:t>
            </a:r>
          </a:p>
          <a:p>
            <a:pPr marL="285750" indent="-285750">
              <a:lnSpc>
                <a:spcPct val="140000"/>
              </a:lnSpc>
              <a:buFont typeface="Arial" panose="020B0604020202020204" pitchFamily="34" charset="0"/>
              <a:buChar char="•"/>
              <a:defRPr/>
            </a:pPr>
            <a:r>
              <a:rPr lang="en-GB" dirty="0">
                <a:latin typeface="Roboto" panose="02000000000000000000" pitchFamily="2" charset="0"/>
                <a:ea typeface="Roboto" panose="02000000000000000000" pitchFamily="2" charset="0"/>
              </a:rPr>
              <a:t>role play</a:t>
            </a:r>
          </a:p>
          <a:p>
            <a:pPr marL="285750" indent="-285750">
              <a:lnSpc>
                <a:spcPct val="140000"/>
              </a:lnSpc>
              <a:buFont typeface="Arial" panose="020B0604020202020204" pitchFamily="34" charset="0"/>
              <a:buChar char="•"/>
              <a:defRPr/>
            </a:pPr>
            <a:r>
              <a:rPr lang="en-GB" dirty="0">
                <a:latin typeface="Roboto" panose="02000000000000000000" pitchFamily="2" charset="0"/>
                <a:ea typeface="Roboto" panose="02000000000000000000" pitchFamily="2" charset="0"/>
              </a:rPr>
              <a:t>small world</a:t>
            </a:r>
          </a:p>
          <a:p>
            <a:pPr marL="285750" indent="-285750">
              <a:lnSpc>
                <a:spcPct val="140000"/>
              </a:lnSpc>
              <a:buFont typeface="Arial" panose="020B0604020202020204" pitchFamily="34" charset="0"/>
              <a:buChar char="•"/>
              <a:defRPr/>
            </a:pPr>
            <a:r>
              <a:rPr lang="en-GB" dirty="0">
                <a:latin typeface="Roboto" panose="02000000000000000000" pitchFamily="2" charset="0"/>
                <a:ea typeface="Roboto" panose="02000000000000000000" pitchFamily="2" charset="0"/>
              </a:rPr>
              <a:t>creative area  </a:t>
            </a:r>
          </a:p>
          <a:p>
            <a:pPr marL="285750" indent="-285750">
              <a:lnSpc>
                <a:spcPct val="140000"/>
              </a:lnSpc>
              <a:buFont typeface="Arial" panose="020B0604020202020204" pitchFamily="34" charset="0"/>
              <a:buChar char="•"/>
              <a:defRPr/>
            </a:pPr>
            <a:r>
              <a:rPr lang="en-GB" dirty="0">
                <a:latin typeface="Roboto" panose="02000000000000000000" pitchFamily="2" charset="0"/>
                <a:ea typeface="Roboto" panose="02000000000000000000" pitchFamily="2" charset="0"/>
              </a:rPr>
              <a:t>loose parts </a:t>
            </a:r>
          </a:p>
          <a:p>
            <a:pPr marL="285750" indent="-285750">
              <a:lnSpc>
                <a:spcPct val="140000"/>
              </a:lnSpc>
              <a:buFont typeface="Arial" panose="020B0604020202020204" pitchFamily="34" charset="0"/>
              <a:buChar char="•"/>
              <a:defRPr/>
            </a:pPr>
            <a:r>
              <a:rPr lang="en-GB" dirty="0">
                <a:latin typeface="Roboto" panose="02000000000000000000" pitchFamily="2" charset="0"/>
                <a:ea typeface="Roboto" panose="02000000000000000000" pitchFamily="2" charset="0"/>
              </a:rPr>
              <a:t>writing area</a:t>
            </a:r>
          </a:p>
          <a:p>
            <a:pPr marL="285750" indent="-285750">
              <a:lnSpc>
                <a:spcPct val="140000"/>
              </a:lnSpc>
              <a:buFont typeface="Arial" panose="020B0604020202020204" pitchFamily="34" charset="0"/>
              <a:buChar char="•"/>
              <a:defRPr/>
            </a:pPr>
            <a:r>
              <a:rPr lang="en-GB" dirty="0">
                <a:latin typeface="Roboto" panose="02000000000000000000" pitchFamily="2" charset="0"/>
                <a:ea typeface="Roboto" panose="02000000000000000000" pitchFamily="2" charset="0"/>
              </a:rPr>
              <a:t>digital technology</a:t>
            </a:r>
          </a:p>
          <a:p>
            <a:pPr marL="285750" indent="-285750">
              <a:lnSpc>
                <a:spcPct val="140000"/>
              </a:lnSpc>
              <a:buFont typeface="Arial" panose="020B0604020202020204" pitchFamily="34" charset="0"/>
              <a:buChar char="•"/>
              <a:defRPr/>
            </a:pPr>
            <a:r>
              <a:rPr lang="en-GB" dirty="0">
                <a:latin typeface="Roboto" panose="02000000000000000000" pitchFamily="2" charset="0"/>
                <a:ea typeface="Roboto" panose="02000000000000000000" pitchFamily="2" charset="0"/>
              </a:rPr>
              <a:t>numeracy area</a:t>
            </a:r>
          </a:p>
          <a:p>
            <a:pPr marL="285750" indent="-285750">
              <a:lnSpc>
                <a:spcPct val="140000"/>
              </a:lnSpc>
              <a:buFont typeface="Arial" panose="020B0604020202020204" pitchFamily="34" charset="0"/>
              <a:buChar char="•"/>
              <a:defRPr/>
            </a:pPr>
            <a:r>
              <a:rPr lang="en-GB" dirty="0">
                <a:latin typeface="Roboto" panose="02000000000000000000" pitchFamily="2" charset="0"/>
                <a:ea typeface="Roboto" panose="02000000000000000000" pitchFamily="2" charset="0"/>
              </a:rPr>
              <a:t>a table for direct teaching in groups </a:t>
            </a:r>
          </a:p>
        </p:txBody>
      </p:sp>
      <p:pic>
        <p:nvPicPr>
          <p:cNvPr id="11268" name="Picture 3">
            <a:extLst>
              <a:ext uri="{FF2B5EF4-FFF2-40B4-BE49-F238E27FC236}">
                <a16:creationId xmlns:a16="http://schemas.microsoft.com/office/drawing/2014/main" id="{3D2677A4-5CFC-4F17-B29A-D0E21B62B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570"/>
          <a:stretch>
            <a:fillRect/>
          </a:stretch>
        </p:blipFill>
        <p:spPr bwMode="auto">
          <a:xfrm>
            <a:off x="4026646" y="1537493"/>
            <a:ext cx="3079749"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3EF2AE8-19FC-4FF1-9C85-837A33F51F33}"/>
              </a:ext>
            </a:extLst>
          </p:cNvPr>
          <p:cNvSpPr txBox="1">
            <a:spLocks noChangeArrowheads="1"/>
          </p:cNvSpPr>
          <p:nvPr/>
        </p:nvSpPr>
        <p:spPr bwMode="auto">
          <a:xfrm>
            <a:off x="7106395" y="789912"/>
            <a:ext cx="4545012"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Twinkl" panose="020B060402020202020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Twinkl" panose="020B060402020202020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9pPr>
          </a:lstStyle>
          <a:p>
            <a:pPr eaLnBrk="1" hangingPunct="1">
              <a:lnSpc>
                <a:spcPct val="120000"/>
              </a:lnSpc>
              <a:spcBef>
                <a:spcPct val="0"/>
              </a:spcBef>
              <a:buFontTx/>
              <a:buNone/>
            </a:pPr>
            <a:r>
              <a:rPr lang="en-GB" altLang="en-US" dirty="0">
                <a:solidFill>
                  <a:schemeClr val="tx1"/>
                </a:solidFill>
                <a:latin typeface="Roboto" panose="020B0604020202020204" charset="0"/>
                <a:cs typeface="Roboto" panose="020B0604020202020204" charset="0"/>
              </a:rPr>
              <a:t>If space is limited in your classroom, you could consider having different resources available on rotation. </a:t>
            </a:r>
          </a:p>
          <a:p>
            <a:pPr eaLnBrk="1" hangingPunct="1">
              <a:lnSpc>
                <a:spcPct val="120000"/>
              </a:lnSpc>
              <a:spcBef>
                <a:spcPct val="0"/>
              </a:spcBef>
              <a:buFontTx/>
              <a:buNone/>
            </a:pPr>
            <a:endParaRPr lang="en-GB" altLang="en-US" dirty="0">
              <a:solidFill>
                <a:schemeClr val="tx1"/>
              </a:solidFill>
              <a:latin typeface="Roboto" panose="020B0604020202020204" charset="0"/>
              <a:cs typeface="Roboto" panose="020B0604020202020204" charset="0"/>
            </a:endParaRPr>
          </a:p>
          <a:p>
            <a:pPr eaLnBrk="1" hangingPunct="1">
              <a:lnSpc>
                <a:spcPct val="120000"/>
              </a:lnSpc>
              <a:spcBef>
                <a:spcPct val="0"/>
              </a:spcBef>
              <a:buFontTx/>
              <a:buNone/>
            </a:pPr>
            <a:r>
              <a:rPr lang="en-GB" altLang="en-US" dirty="0">
                <a:solidFill>
                  <a:schemeClr val="tx1"/>
                </a:solidFill>
                <a:latin typeface="Roboto" panose="020B0604020202020204" charset="0"/>
                <a:cs typeface="Roboto" panose="020B0604020202020204" charset="0"/>
              </a:rPr>
              <a:t>Also, think about whether or not children in your class need their own seat as this requires a significant amount of space. Is it possible instead to have flexible seating, which could be a combination of desks, cushions and the carpet? Limiting furniture to a teaching table and one or two activity tables rather than seats for everyone can be an effective way to create more space for play resources in your classroom.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500"/>
                                        <p:tgtEl>
                                          <p:spTgt spid="13">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500"/>
                                        <p:tgtEl>
                                          <p:spTgt spid="13">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500"/>
                                        <p:tgtEl>
                                          <p:spTgt spid="13">
                                            <p:txEl>
                                              <p:pRg st="4" end="4"/>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fade">
                                      <p:cBhvr>
                                        <p:cTn id="27" dur="500"/>
                                        <p:tgtEl>
                                          <p:spTgt spid="13">
                                            <p:txEl>
                                              <p:pRg st="5" end="5"/>
                                            </p:txEl>
                                          </p:spTgt>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animEffect transition="in" filter="fade">
                                      <p:cBhvr>
                                        <p:cTn id="31" dur="500"/>
                                        <p:tgtEl>
                                          <p:spTgt spid="13">
                                            <p:txEl>
                                              <p:pRg st="6" end="6"/>
                                            </p:txEl>
                                          </p:spTgt>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animEffect transition="in" filter="fade">
                                      <p:cBhvr>
                                        <p:cTn id="35" dur="500"/>
                                        <p:tgtEl>
                                          <p:spTgt spid="13">
                                            <p:txEl>
                                              <p:pRg st="7" end="7"/>
                                            </p:txEl>
                                          </p:spTgt>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animEffect transition="in" filter="fade">
                                      <p:cBhvr>
                                        <p:cTn id="39" dur="500"/>
                                        <p:tgtEl>
                                          <p:spTgt spid="13">
                                            <p:txEl>
                                              <p:pRg st="8" end="8"/>
                                            </p:txEl>
                                          </p:spTgt>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xEl>
                                              <p:pRg st="9" end="9"/>
                                            </p:txEl>
                                          </p:spTgt>
                                        </p:tgtEl>
                                        <p:attrNameLst>
                                          <p:attrName>style.visibility</p:attrName>
                                        </p:attrNameLst>
                                      </p:cBhvr>
                                      <p:to>
                                        <p:strVal val="visible"/>
                                      </p:to>
                                    </p:set>
                                    <p:animEffect transition="in" filter="fade">
                                      <p:cBhvr>
                                        <p:cTn id="43" dur="500"/>
                                        <p:tgtEl>
                                          <p:spTgt spid="13">
                                            <p:txEl>
                                              <p:pRg st="9" end="9"/>
                                            </p:txEl>
                                          </p:spTgt>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xEl>
                                              <p:pRg st="10" end="10"/>
                                            </p:txEl>
                                          </p:spTgt>
                                        </p:tgtEl>
                                        <p:attrNameLst>
                                          <p:attrName>style.visibility</p:attrName>
                                        </p:attrNameLst>
                                      </p:cBhvr>
                                      <p:to>
                                        <p:strVal val="visible"/>
                                      </p:to>
                                    </p:set>
                                    <p:animEffect transition="in" filter="fade">
                                      <p:cBhvr>
                                        <p:cTn id="47" dur="500"/>
                                        <p:tgtEl>
                                          <p:spTgt spid="13">
                                            <p:txEl>
                                              <p:pRg st="10" end="10"/>
                                            </p:txEl>
                                          </p:spTgt>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13">
                                            <p:txEl>
                                              <p:pRg st="11" end="11"/>
                                            </p:txEl>
                                          </p:spTgt>
                                        </p:tgtEl>
                                        <p:attrNameLst>
                                          <p:attrName>style.visibility</p:attrName>
                                        </p:attrNameLst>
                                      </p:cBhvr>
                                      <p:to>
                                        <p:strVal val="visible"/>
                                      </p:to>
                                    </p:set>
                                    <p:animEffect transition="in" filter="fade">
                                      <p:cBhvr>
                                        <p:cTn id="51" dur="500"/>
                                        <p:tgtEl>
                                          <p:spTgt spid="13">
                                            <p:txEl>
                                              <p:pRg st="11" end="1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fade">
                                      <p:cBhvr>
                                        <p:cTn id="54" dur="500"/>
                                        <p:tgtEl>
                                          <p:spTgt spid="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Effect transition="in" filter="fade">
                                      <p:cBhvr>
                                        <p:cTn id="5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B552-6F0B-4AA5-9916-0A3C0C88EF4D}"/>
              </a:ext>
            </a:extLst>
          </p:cNvPr>
          <p:cNvSpPr>
            <a:spLocks noGrp="1"/>
          </p:cNvSpPr>
          <p:nvPr>
            <p:ph type="title"/>
          </p:nvPr>
        </p:nvSpPr>
        <p:spPr/>
        <p:txBody>
          <a:bodyPr/>
          <a:lstStyle/>
          <a:p>
            <a:r>
              <a:rPr lang="en-GB" dirty="0"/>
              <a:t>Early Years Foundation Stage Curriculum</a:t>
            </a:r>
          </a:p>
        </p:txBody>
      </p:sp>
      <p:sp>
        <p:nvSpPr>
          <p:cNvPr id="3" name="Content Placeholder 2">
            <a:extLst>
              <a:ext uri="{FF2B5EF4-FFF2-40B4-BE49-F238E27FC236}">
                <a16:creationId xmlns:a16="http://schemas.microsoft.com/office/drawing/2014/main" id="{FE7FC782-93DC-4E40-A4E2-F9AE7D83CB34}"/>
              </a:ext>
            </a:extLst>
          </p:cNvPr>
          <p:cNvSpPr>
            <a:spLocks noGrp="1"/>
          </p:cNvSpPr>
          <p:nvPr>
            <p:ph idx="1"/>
          </p:nvPr>
        </p:nvSpPr>
        <p:spPr/>
        <p:txBody>
          <a:bodyPr>
            <a:normAutofit lnSpcReduction="10000"/>
          </a:bodyPr>
          <a:lstStyle/>
          <a:p>
            <a:r>
              <a:rPr lang="en-GB" dirty="0"/>
              <a:t>Play is essential for children’s development, building their confidence as they learn to explore, to think about problems, and relate to others which values children’s efforts, interests and purposes as instrumental to successful learning.</a:t>
            </a:r>
          </a:p>
          <a:p>
            <a:r>
              <a:rPr lang="en-GB" dirty="0"/>
              <a:t>The children learn by leading their own play, and by taking part in play which is guided by adults. There is an ongoing judgement about the balance between activities led by children, and activities led or guided by adults. As the children grow older, and as their development allows, it is expected that the balance will gradually shift towards more activities led by adults, to help children prepare for more formal learning, ready for KS2 as in our School we follow the EYFS Curriculum until Year 2.</a:t>
            </a:r>
          </a:p>
        </p:txBody>
      </p:sp>
    </p:spTree>
    <p:extLst>
      <p:ext uri="{BB962C8B-B14F-4D97-AF65-F5344CB8AC3E}">
        <p14:creationId xmlns:p14="http://schemas.microsoft.com/office/powerpoint/2010/main" val="108980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8381-A963-4C1E-803D-5D3A8F7B6A47}"/>
              </a:ext>
            </a:extLst>
          </p:cNvPr>
          <p:cNvSpPr>
            <a:spLocks noGrp="1"/>
          </p:cNvSpPr>
          <p:nvPr>
            <p:ph type="title"/>
          </p:nvPr>
        </p:nvSpPr>
        <p:spPr/>
        <p:txBody>
          <a:bodyPr/>
          <a:lstStyle/>
          <a:p>
            <a:r>
              <a:rPr lang="en-GB" dirty="0"/>
              <a:t>Early Years Foundation Stage Curriculum</a:t>
            </a:r>
          </a:p>
        </p:txBody>
      </p:sp>
      <p:sp>
        <p:nvSpPr>
          <p:cNvPr id="3" name="Content Placeholder 2">
            <a:extLst>
              <a:ext uri="{FF2B5EF4-FFF2-40B4-BE49-F238E27FC236}">
                <a16:creationId xmlns:a16="http://schemas.microsoft.com/office/drawing/2014/main" id="{8CEA27AF-6F1A-47B5-8595-BEFB2EBBB126}"/>
              </a:ext>
            </a:extLst>
          </p:cNvPr>
          <p:cNvSpPr>
            <a:spLocks noGrp="1"/>
          </p:cNvSpPr>
          <p:nvPr>
            <p:ph idx="1"/>
          </p:nvPr>
        </p:nvSpPr>
        <p:spPr/>
        <p:txBody>
          <a:bodyPr>
            <a:normAutofit lnSpcReduction="10000"/>
          </a:bodyPr>
          <a:lstStyle/>
          <a:p>
            <a:r>
              <a:rPr lang="en-GB" dirty="0"/>
              <a:t>The EYFS Curriculum is made up of 7 areas of learning which we cover throughout KS1 at St Nicholas.</a:t>
            </a:r>
          </a:p>
          <a:p>
            <a:r>
              <a:rPr lang="en-GB" dirty="0"/>
              <a:t>Personal, Social and Emotional Development</a:t>
            </a:r>
          </a:p>
          <a:p>
            <a:r>
              <a:rPr lang="en-GB" dirty="0"/>
              <a:t>Communication and Language</a:t>
            </a:r>
          </a:p>
          <a:p>
            <a:r>
              <a:rPr lang="en-GB" dirty="0"/>
              <a:t>Physical Development</a:t>
            </a:r>
          </a:p>
          <a:p>
            <a:r>
              <a:rPr lang="en-GB" dirty="0"/>
              <a:t>Literacy</a:t>
            </a:r>
          </a:p>
          <a:p>
            <a:r>
              <a:rPr lang="en-GB" dirty="0" err="1"/>
              <a:t>Mathmatics</a:t>
            </a:r>
            <a:endParaRPr lang="en-GB" dirty="0"/>
          </a:p>
          <a:p>
            <a:r>
              <a:rPr lang="en-GB" dirty="0"/>
              <a:t>Understanding of the world</a:t>
            </a:r>
          </a:p>
          <a:p>
            <a:r>
              <a:rPr lang="en-GB" dirty="0"/>
              <a:t>Expressive Arts and Design</a:t>
            </a:r>
          </a:p>
        </p:txBody>
      </p:sp>
    </p:spTree>
    <p:extLst>
      <p:ext uri="{BB962C8B-B14F-4D97-AF65-F5344CB8AC3E}">
        <p14:creationId xmlns:p14="http://schemas.microsoft.com/office/powerpoint/2010/main" val="323015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749" y="549275"/>
            <a:ext cx="8176640" cy="5759451"/>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475562" y="1513947"/>
            <a:ext cx="3436788" cy="830997"/>
          </a:xfrm>
          <a:prstGeom prst="rect">
            <a:avLst/>
          </a:prstGeom>
        </p:spPr>
        <p:txBody>
          <a:bodyPr wrap="square" lIns="0" tIns="0" rIns="0" bIns="0">
            <a:spAutoFit/>
          </a:bodyPr>
          <a:lstStyle/>
          <a:p>
            <a:r>
              <a:rPr lang="en-GB" dirty="0"/>
              <a:t>Click to edit text – body size 18 - minimum size 16 (only to be used if really needed)</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9101" r="16773"/>
          <a:stretch/>
        </p:blipFill>
        <p:spPr>
          <a:xfrm>
            <a:off x="4588214" y="549276"/>
            <a:ext cx="5540037" cy="5759451"/>
          </a:xfrm>
          <a:prstGeom prst="rect">
            <a:avLst/>
          </a:prstGeom>
        </p:spPr>
      </p:pic>
      <p:sp>
        <p:nvSpPr>
          <p:cNvPr id="8" name="Rectangle 7"/>
          <p:cNvSpPr/>
          <p:nvPr/>
        </p:nvSpPr>
        <p:spPr>
          <a:xfrm>
            <a:off x="2279650" y="4908431"/>
            <a:ext cx="1858154" cy="11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689429"/>
                </a:solidFill>
                <a:latin typeface="Roboto" panose="02000000000000000000" pitchFamily="2" charset="0"/>
                <a:ea typeface="Roboto" panose="02000000000000000000" pitchFamily="2" charset="0"/>
              </a:rPr>
              <a:t>interesting</a:t>
            </a:r>
            <a:br>
              <a:rPr lang="en-US" sz="1600" dirty="0">
                <a:solidFill>
                  <a:srgbClr val="689429"/>
                </a:solidFill>
                <a:latin typeface="Roboto" panose="02000000000000000000" pitchFamily="2" charset="0"/>
                <a:ea typeface="Roboto" panose="02000000000000000000" pitchFamily="2" charset="0"/>
              </a:rPr>
            </a:br>
            <a:r>
              <a:rPr lang="en-US" sz="1600" dirty="0">
                <a:solidFill>
                  <a:srgbClr val="689429"/>
                </a:solidFill>
                <a:latin typeface="Roboto" panose="02000000000000000000" pitchFamily="2" charset="0"/>
                <a:ea typeface="Roboto" panose="02000000000000000000" pitchFamily="2" charset="0"/>
              </a:rPr>
              <a:t>for them</a:t>
            </a:r>
            <a:endParaRPr lang="en-GB" sz="1600" dirty="0">
              <a:solidFill>
                <a:srgbClr val="689429"/>
              </a:solidFill>
              <a:latin typeface="Roboto" panose="02000000000000000000" pitchFamily="2" charset="0"/>
              <a:ea typeface="Roboto" panose="02000000000000000000" pitchFamily="2" charset="0"/>
            </a:endParaRPr>
          </a:p>
        </p:txBody>
      </p:sp>
      <p:sp>
        <p:nvSpPr>
          <p:cNvPr id="10" name="Title 20"/>
          <p:cNvSpPr txBox="1">
            <a:spLocks/>
          </p:cNvSpPr>
          <p:nvPr/>
        </p:nvSpPr>
        <p:spPr>
          <a:xfrm>
            <a:off x="1934359" y="3567461"/>
            <a:ext cx="2591633"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1800" b="0" dirty="0">
                <a:solidFill>
                  <a:schemeClr val="bg1"/>
                </a:solidFill>
                <a:latin typeface="Roboto" panose="02000000000000000000" pitchFamily="2" charset="0"/>
                <a:ea typeface="Roboto" panose="02000000000000000000" pitchFamily="2" charset="0"/>
              </a:rPr>
              <a:t>Play can be any activity, imaginary or with toys, that is:</a:t>
            </a:r>
          </a:p>
        </p:txBody>
      </p:sp>
      <p:sp>
        <p:nvSpPr>
          <p:cNvPr id="14" name="Rectangle 13"/>
          <p:cNvSpPr/>
          <p:nvPr/>
        </p:nvSpPr>
        <p:spPr>
          <a:xfrm>
            <a:off x="4204499" y="4908431"/>
            <a:ext cx="1858154" cy="11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689429"/>
                </a:solidFill>
                <a:latin typeface="Roboto" panose="02000000000000000000" pitchFamily="2" charset="0"/>
                <a:ea typeface="Roboto" panose="02000000000000000000" pitchFamily="2" charset="0"/>
              </a:rPr>
              <a:t>chosen by them</a:t>
            </a:r>
            <a:endParaRPr lang="en-GB" sz="1600" dirty="0">
              <a:solidFill>
                <a:srgbClr val="689429"/>
              </a:solidFill>
              <a:latin typeface="Roboto" panose="02000000000000000000" pitchFamily="2" charset="0"/>
              <a:ea typeface="Roboto" panose="02000000000000000000" pitchFamily="2" charset="0"/>
            </a:endParaRPr>
          </a:p>
        </p:txBody>
      </p:sp>
      <p:sp>
        <p:nvSpPr>
          <p:cNvPr id="15" name="Rectangle 14"/>
          <p:cNvSpPr/>
          <p:nvPr/>
        </p:nvSpPr>
        <p:spPr>
          <a:xfrm>
            <a:off x="6129348" y="4908431"/>
            <a:ext cx="1858154" cy="11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689429"/>
                </a:solidFill>
                <a:latin typeface="Roboto" panose="02000000000000000000" pitchFamily="2" charset="0"/>
                <a:ea typeface="Roboto" panose="02000000000000000000" pitchFamily="2" charset="0"/>
              </a:rPr>
              <a:t>fun for them</a:t>
            </a:r>
          </a:p>
        </p:txBody>
      </p:sp>
      <p:sp>
        <p:nvSpPr>
          <p:cNvPr id="16" name="Rectangle 15"/>
          <p:cNvSpPr/>
          <p:nvPr/>
        </p:nvSpPr>
        <p:spPr>
          <a:xfrm>
            <a:off x="8054196" y="4908431"/>
            <a:ext cx="1858154" cy="11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689429"/>
                </a:solidFill>
                <a:latin typeface="Roboto" panose="02000000000000000000" pitchFamily="2" charset="0"/>
                <a:ea typeface="Roboto" panose="02000000000000000000" pitchFamily="2" charset="0"/>
              </a:rPr>
              <a:t>something they want to do</a:t>
            </a:r>
            <a:endParaRPr lang="en-GB" sz="1600" dirty="0">
              <a:solidFill>
                <a:srgbClr val="689429"/>
              </a:solidFill>
              <a:latin typeface="Roboto" panose="02000000000000000000" pitchFamily="2" charset="0"/>
              <a:ea typeface="Roboto" panose="02000000000000000000" pitchFamily="2" charset="0"/>
            </a:endParaRPr>
          </a:p>
        </p:txBody>
      </p:sp>
      <p:sp>
        <p:nvSpPr>
          <p:cNvPr id="17" name="Title 20"/>
          <p:cNvSpPr txBox="1">
            <a:spLocks/>
          </p:cNvSpPr>
          <p:nvPr/>
        </p:nvSpPr>
        <p:spPr>
          <a:xfrm>
            <a:off x="1951611" y="1297437"/>
            <a:ext cx="2600266"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4400" dirty="0">
                <a:solidFill>
                  <a:schemeClr val="bg1"/>
                </a:solidFill>
                <a:latin typeface="Roboto" panose="02000000000000000000" pitchFamily="2" charset="0"/>
                <a:ea typeface="Roboto" panose="02000000000000000000" pitchFamily="2" charset="0"/>
              </a:rPr>
              <a:t>What </a:t>
            </a:r>
            <a:br>
              <a:rPr lang="en-GB" sz="4400" dirty="0">
                <a:solidFill>
                  <a:schemeClr val="bg1"/>
                </a:solidFill>
                <a:latin typeface="Roboto" panose="02000000000000000000" pitchFamily="2" charset="0"/>
                <a:ea typeface="Roboto" panose="02000000000000000000" pitchFamily="2" charset="0"/>
              </a:rPr>
            </a:br>
            <a:r>
              <a:rPr lang="en-GB" sz="4400" dirty="0">
                <a:solidFill>
                  <a:schemeClr val="bg1"/>
                </a:solidFill>
                <a:latin typeface="Roboto" panose="02000000000000000000" pitchFamily="2" charset="0"/>
                <a:ea typeface="Roboto" panose="02000000000000000000" pitchFamily="2" charset="0"/>
              </a:rPr>
              <a:t>is Play?</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750" y="549275"/>
            <a:ext cx="2479495" cy="5759450"/>
          </a:xfrm>
          <a:prstGeom prst="rect">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475562" y="1513947"/>
            <a:ext cx="3436788" cy="830997"/>
          </a:xfrm>
          <a:prstGeom prst="rect">
            <a:avLst/>
          </a:prstGeom>
        </p:spPr>
        <p:txBody>
          <a:bodyPr wrap="square" lIns="0" tIns="0" rIns="0" bIns="0">
            <a:spAutoFit/>
          </a:bodyPr>
          <a:lstStyle/>
          <a:p>
            <a:r>
              <a:rPr lang="en-GB" dirty="0"/>
              <a:t>Click to edit text – body size 18 - minimum size 16 (only to be used if really needed)</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9101" r="16773"/>
          <a:stretch/>
        </p:blipFill>
        <p:spPr>
          <a:xfrm>
            <a:off x="4588214" y="549276"/>
            <a:ext cx="5540037" cy="5759451"/>
          </a:xfrm>
          <a:prstGeom prst="rect">
            <a:avLst/>
          </a:prstGeom>
        </p:spPr>
      </p:pic>
      <p:sp>
        <p:nvSpPr>
          <p:cNvPr id="8" name="Rectangle 7"/>
          <p:cNvSpPr/>
          <p:nvPr/>
        </p:nvSpPr>
        <p:spPr>
          <a:xfrm>
            <a:off x="2279650" y="4908431"/>
            <a:ext cx="7632700" cy="118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89429"/>
                </a:solidFill>
                <a:latin typeface="Roboto" panose="02000000000000000000" pitchFamily="2" charset="0"/>
                <a:ea typeface="Roboto" panose="02000000000000000000" pitchFamily="2" charset="0"/>
              </a:rPr>
              <a:t>‘</a:t>
            </a:r>
            <a:r>
              <a:rPr lang="en-US" sz="1600" dirty="0">
                <a:solidFill>
                  <a:schemeClr val="tx2"/>
                </a:solidFill>
                <a:latin typeface="Roboto" panose="02000000000000000000" pitchFamily="2" charset="0"/>
                <a:ea typeface="Roboto" panose="02000000000000000000" pitchFamily="2" charset="0"/>
              </a:rPr>
              <a:t>play encompasses children’s </a:t>
            </a:r>
            <a:r>
              <a:rPr lang="en-US" sz="1600" dirty="0" err="1">
                <a:solidFill>
                  <a:schemeClr val="tx2"/>
                </a:solidFill>
                <a:latin typeface="Roboto" panose="02000000000000000000" pitchFamily="2" charset="0"/>
                <a:ea typeface="Roboto" panose="02000000000000000000" pitchFamily="2" charset="0"/>
              </a:rPr>
              <a:t>behaviour</a:t>
            </a:r>
            <a:r>
              <a:rPr lang="en-US" sz="1600" dirty="0">
                <a:solidFill>
                  <a:schemeClr val="tx2"/>
                </a:solidFill>
                <a:latin typeface="Roboto" panose="02000000000000000000" pitchFamily="2" charset="0"/>
                <a:ea typeface="Roboto" panose="02000000000000000000" pitchFamily="2" charset="0"/>
              </a:rPr>
              <a:t> which is freely chosen, personally directed and intrinsically motivated. It is performed for no external goal or reward and is a fundamental and integral part of healthy development.</a:t>
            </a:r>
            <a:r>
              <a:rPr lang="en-US" sz="2000" b="1" dirty="0">
                <a:solidFill>
                  <a:srgbClr val="689429"/>
                </a:solidFill>
                <a:latin typeface="Roboto" panose="02000000000000000000" pitchFamily="2" charset="0"/>
                <a:ea typeface="Roboto" panose="02000000000000000000" pitchFamily="2" charset="0"/>
              </a:rPr>
              <a:t>’</a:t>
            </a:r>
            <a:endParaRPr lang="en-GB" sz="1600" b="1" dirty="0">
              <a:solidFill>
                <a:srgbClr val="689429"/>
              </a:solidFill>
              <a:latin typeface="Roboto" panose="02000000000000000000" pitchFamily="2" charset="0"/>
              <a:ea typeface="Roboto" panose="02000000000000000000" pitchFamily="2" charset="0"/>
            </a:endParaRPr>
          </a:p>
        </p:txBody>
      </p:sp>
      <p:sp>
        <p:nvSpPr>
          <p:cNvPr id="10" name="Title 20"/>
          <p:cNvSpPr txBox="1">
            <a:spLocks/>
          </p:cNvSpPr>
          <p:nvPr/>
        </p:nvSpPr>
        <p:spPr>
          <a:xfrm>
            <a:off x="1986115" y="3698223"/>
            <a:ext cx="26366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1600" b="0" dirty="0">
                <a:solidFill>
                  <a:schemeClr val="bg1"/>
                </a:solidFill>
                <a:latin typeface="Roboto" panose="02000000000000000000" pitchFamily="2" charset="0"/>
                <a:ea typeface="Roboto" panose="02000000000000000000" pitchFamily="2" charset="0"/>
              </a:rPr>
              <a:t>The Scottish Government’s National Strategy for Play (2013) stated that:</a:t>
            </a:r>
          </a:p>
        </p:txBody>
      </p:sp>
      <p:sp>
        <p:nvSpPr>
          <p:cNvPr id="18" name="Title 20"/>
          <p:cNvSpPr txBox="1">
            <a:spLocks/>
          </p:cNvSpPr>
          <p:nvPr/>
        </p:nvSpPr>
        <p:spPr>
          <a:xfrm>
            <a:off x="1951611" y="1297437"/>
            <a:ext cx="2600266"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4400" dirty="0">
                <a:solidFill>
                  <a:schemeClr val="bg1"/>
                </a:solidFill>
                <a:latin typeface="Roboto" panose="02000000000000000000" pitchFamily="2" charset="0"/>
                <a:ea typeface="Roboto" panose="02000000000000000000" pitchFamily="2" charset="0"/>
              </a:rPr>
              <a:t>What </a:t>
            </a:r>
            <a:br>
              <a:rPr lang="en-GB" sz="4400" dirty="0">
                <a:solidFill>
                  <a:schemeClr val="bg1"/>
                </a:solidFill>
                <a:latin typeface="Roboto" panose="02000000000000000000" pitchFamily="2" charset="0"/>
                <a:ea typeface="Roboto" panose="02000000000000000000" pitchFamily="2" charset="0"/>
              </a:rPr>
            </a:br>
            <a:r>
              <a:rPr lang="en-GB" sz="4400" dirty="0">
                <a:solidFill>
                  <a:schemeClr val="bg1"/>
                </a:solidFill>
                <a:latin typeface="Roboto" panose="02000000000000000000" pitchFamily="2" charset="0"/>
                <a:ea typeface="Roboto" panose="02000000000000000000" pitchFamily="2" charset="0"/>
              </a:rPr>
              <a:t>is Play?</a:t>
            </a:r>
          </a:p>
        </p:txBody>
      </p:sp>
    </p:spTree>
    <p:extLst>
      <p:ext uri="{BB962C8B-B14F-4D97-AF65-F5344CB8AC3E}">
        <p14:creationId xmlns:p14="http://schemas.microsoft.com/office/powerpoint/2010/main" val="21805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0">
            <a:extLst>
              <a:ext uri="{FF2B5EF4-FFF2-40B4-BE49-F238E27FC236}">
                <a16:creationId xmlns:a16="http://schemas.microsoft.com/office/drawing/2014/main" id="{4070D413-4EF3-4232-8A28-AA1065A09E8F}"/>
              </a:ext>
            </a:extLst>
          </p:cNvPr>
          <p:cNvSpPr>
            <a:spLocks noChangeArrowheads="1"/>
          </p:cNvSpPr>
          <p:nvPr/>
        </p:nvSpPr>
        <p:spPr bwMode="auto">
          <a:xfrm>
            <a:off x="1933575" y="3567113"/>
            <a:ext cx="2592388" cy="995362"/>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Twinkl" panose="020B060402020202020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Twinkl" panose="020B060402020202020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9pPr>
          </a:lstStyle>
          <a:p>
            <a:pPr eaLnBrk="1" hangingPunct="1">
              <a:spcBef>
                <a:spcPct val="0"/>
              </a:spcBef>
              <a:buFontTx/>
              <a:buNone/>
            </a:pPr>
            <a:r>
              <a:rPr lang="en-US" altLang="en-US">
                <a:solidFill>
                  <a:schemeClr val="bg1"/>
                </a:solidFill>
                <a:latin typeface="Roboto" panose="020B0604020202020204" charset="0"/>
                <a:cs typeface="Roboto" panose="020B0604020202020204" charset="0"/>
              </a:rPr>
              <a:t>Play can be any activity, imaginary or with toys, that is:</a:t>
            </a:r>
          </a:p>
        </p:txBody>
      </p:sp>
      <p:sp>
        <p:nvSpPr>
          <p:cNvPr id="8195" name="Title 20">
            <a:extLst>
              <a:ext uri="{FF2B5EF4-FFF2-40B4-BE49-F238E27FC236}">
                <a16:creationId xmlns:a16="http://schemas.microsoft.com/office/drawing/2014/main" id="{AC725A2C-0843-49AB-AB38-AB83FE46A866}"/>
              </a:ext>
            </a:extLst>
          </p:cNvPr>
          <p:cNvSpPr>
            <a:spLocks noChangeArrowheads="1"/>
          </p:cNvSpPr>
          <p:nvPr/>
        </p:nvSpPr>
        <p:spPr bwMode="auto">
          <a:xfrm>
            <a:off x="1951039" y="1296988"/>
            <a:ext cx="2600325" cy="995362"/>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Twinkl" panose="020B060402020202020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Twinkl" panose="020B060402020202020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9pPr>
          </a:lstStyle>
          <a:p>
            <a:pPr eaLnBrk="1" hangingPunct="1">
              <a:spcBef>
                <a:spcPct val="0"/>
              </a:spcBef>
              <a:buFontTx/>
              <a:buNone/>
            </a:pPr>
            <a:r>
              <a:rPr lang="en-GB" altLang="en-US" sz="4400" b="1">
                <a:solidFill>
                  <a:schemeClr val="bg1"/>
                </a:solidFill>
                <a:latin typeface="Roboto" panose="020B0604020202020204" charset="0"/>
                <a:cs typeface="Roboto" panose="020B0604020202020204" charset="0"/>
              </a:rPr>
              <a:t>What </a:t>
            </a:r>
            <a:br>
              <a:rPr lang="en-GB" altLang="en-US" sz="4400" b="1">
                <a:solidFill>
                  <a:schemeClr val="bg1"/>
                </a:solidFill>
                <a:latin typeface="Roboto" panose="020B0604020202020204" charset="0"/>
                <a:cs typeface="Roboto" panose="020B0604020202020204" charset="0"/>
              </a:rPr>
            </a:br>
            <a:r>
              <a:rPr lang="en-GB" altLang="en-US" sz="4400" b="1">
                <a:solidFill>
                  <a:schemeClr val="bg1"/>
                </a:solidFill>
                <a:latin typeface="Roboto" panose="020B0604020202020204" charset="0"/>
                <a:cs typeface="Roboto" panose="020B0604020202020204" charset="0"/>
              </a:rPr>
              <a:t>is Play?</a:t>
            </a:r>
          </a:p>
        </p:txBody>
      </p:sp>
      <p:pic>
        <p:nvPicPr>
          <p:cNvPr id="8196" name="Picture 3">
            <a:extLst>
              <a:ext uri="{FF2B5EF4-FFF2-40B4-BE49-F238E27FC236}">
                <a16:creationId xmlns:a16="http://schemas.microsoft.com/office/drawing/2014/main" id="{8E0AA49A-0BF2-4C69-804F-E5F902905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442"/>
          <a:stretch>
            <a:fillRect/>
          </a:stretch>
        </p:blipFill>
        <p:spPr bwMode="auto">
          <a:xfrm>
            <a:off x="2279651" y="1793876"/>
            <a:ext cx="4386263"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9EC8E02-1558-4AF3-914D-B0A04F6D5136}"/>
              </a:ext>
            </a:extLst>
          </p:cNvPr>
          <p:cNvSpPr/>
          <p:nvPr/>
        </p:nvSpPr>
        <p:spPr>
          <a:xfrm>
            <a:off x="2279650" y="765175"/>
            <a:ext cx="7632700" cy="102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600" b="1" dirty="0">
                <a:solidFill>
                  <a:srgbClr val="26BDBE"/>
                </a:solidFill>
                <a:latin typeface="Roboto" panose="02000000000000000000" pitchFamily="2" charset="0"/>
                <a:ea typeface="Roboto" panose="02000000000000000000" pitchFamily="2" charset="0"/>
              </a:rPr>
              <a:t>What Is Play?</a:t>
            </a:r>
          </a:p>
        </p:txBody>
      </p:sp>
      <p:sp>
        <p:nvSpPr>
          <p:cNvPr id="11" name="TextBox 10">
            <a:extLst>
              <a:ext uri="{FF2B5EF4-FFF2-40B4-BE49-F238E27FC236}">
                <a16:creationId xmlns:a16="http://schemas.microsoft.com/office/drawing/2014/main" id="{08BB0920-2F12-4987-92B5-1571BE7511A5}"/>
              </a:ext>
            </a:extLst>
          </p:cNvPr>
          <p:cNvSpPr txBox="1">
            <a:spLocks noChangeArrowheads="1"/>
          </p:cNvSpPr>
          <p:nvPr/>
        </p:nvSpPr>
        <p:spPr bwMode="auto">
          <a:xfrm>
            <a:off x="6665914" y="1676400"/>
            <a:ext cx="32464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Twinkl" panose="020B060402020202020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Twinkl" panose="020B060402020202020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Twinkl" panose="020B060402020202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Twinkl" panose="020B0604020202020204" charset="0"/>
              </a:defRPr>
            </a:lvl9pPr>
          </a:lstStyle>
          <a:p>
            <a:pPr eaLnBrk="1" hangingPunct="1">
              <a:lnSpc>
                <a:spcPct val="100000"/>
              </a:lnSpc>
              <a:spcBef>
                <a:spcPct val="0"/>
              </a:spcBef>
              <a:buFontTx/>
              <a:buNone/>
            </a:pPr>
            <a:r>
              <a:rPr lang="en-GB" altLang="en-US">
                <a:solidFill>
                  <a:schemeClr val="tx1"/>
                </a:solidFill>
                <a:latin typeface="Roboto" panose="020B0604020202020204" charset="0"/>
                <a:cs typeface="Roboto" panose="020B0604020202020204" charset="0"/>
              </a:rPr>
              <a:t>Play is any activity that is:</a:t>
            </a:r>
          </a:p>
        </p:txBody>
      </p:sp>
      <p:sp>
        <p:nvSpPr>
          <p:cNvPr id="12" name="Rectangle 11">
            <a:extLst>
              <a:ext uri="{FF2B5EF4-FFF2-40B4-BE49-F238E27FC236}">
                <a16:creationId xmlns:a16="http://schemas.microsoft.com/office/drawing/2014/main" id="{C371622C-1182-4B96-B8EC-0F741D6D5807}"/>
              </a:ext>
            </a:extLst>
          </p:cNvPr>
          <p:cNvSpPr/>
          <p:nvPr/>
        </p:nvSpPr>
        <p:spPr>
          <a:xfrm>
            <a:off x="6665914" y="2319338"/>
            <a:ext cx="3246437" cy="495300"/>
          </a:xfrm>
          <a:prstGeom prst="rect">
            <a:avLst/>
          </a:prstGeom>
          <a:solidFill>
            <a:srgbClr val="94DED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08000" rIns="108000" bIns="108000" anchor="ctr">
            <a:spAutoFit/>
          </a:bodyPr>
          <a:lstStyle/>
          <a:p>
            <a:pPr>
              <a:defRPr/>
            </a:pPr>
            <a:r>
              <a:rPr lang="en-GB" dirty="0">
                <a:solidFill>
                  <a:schemeClr val="tx1"/>
                </a:solidFill>
                <a:latin typeface="Roboto" panose="02000000000000000000" pitchFamily="2" charset="0"/>
                <a:ea typeface="Roboto" panose="02000000000000000000" pitchFamily="2" charset="0"/>
              </a:rPr>
              <a:t>spontaneous;</a:t>
            </a:r>
          </a:p>
        </p:txBody>
      </p:sp>
      <p:sp>
        <p:nvSpPr>
          <p:cNvPr id="18" name="Rectangle 17">
            <a:extLst>
              <a:ext uri="{FF2B5EF4-FFF2-40B4-BE49-F238E27FC236}">
                <a16:creationId xmlns:a16="http://schemas.microsoft.com/office/drawing/2014/main" id="{C20397F4-0392-4ADA-8AC0-7A5A7F09D030}"/>
              </a:ext>
            </a:extLst>
          </p:cNvPr>
          <p:cNvSpPr/>
          <p:nvPr/>
        </p:nvSpPr>
        <p:spPr>
          <a:xfrm>
            <a:off x="6665914" y="2979738"/>
            <a:ext cx="3246437" cy="495300"/>
          </a:xfrm>
          <a:prstGeom prst="rect">
            <a:avLst/>
          </a:prstGeom>
          <a:solidFill>
            <a:srgbClr val="94DED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08000" rIns="108000" bIns="108000" anchor="ctr">
            <a:spAutoFit/>
          </a:bodyPr>
          <a:lstStyle/>
          <a:p>
            <a:pPr>
              <a:defRPr/>
            </a:pPr>
            <a:r>
              <a:rPr lang="en-GB" dirty="0">
                <a:solidFill>
                  <a:schemeClr val="tx1"/>
                </a:solidFill>
                <a:latin typeface="Roboto" panose="02000000000000000000" pitchFamily="2" charset="0"/>
                <a:ea typeface="Roboto" panose="02000000000000000000" pitchFamily="2" charset="0"/>
              </a:rPr>
              <a:t>freely chosen;</a:t>
            </a:r>
          </a:p>
        </p:txBody>
      </p:sp>
      <p:sp>
        <p:nvSpPr>
          <p:cNvPr id="19" name="Rectangle 18">
            <a:extLst>
              <a:ext uri="{FF2B5EF4-FFF2-40B4-BE49-F238E27FC236}">
                <a16:creationId xmlns:a16="http://schemas.microsoft.com/office/drawing/2014/main" id="{4E63B4AB-39FD-49BD-B04E-3EA7C3E870E1}"/>
              </a:ext>
            </a:extLst>
          </p:cNvPr>
          <p:cNvSpPr/>
          <p:nvPr/>
        </p:nvSpPr>
        <p:spPr>
          <a:xfrm>
            <a:off x="6665914" y="3641725"/>
            <a:ext cx="3246437" cy="495300"/>
          </a:xfrm>
          <a:prstGeom prst="rect">
            <a:avLst/>
          </a:prstGeom>
          <a:solidFill>
            <a:srgbClr val="94DED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08000" rIns="108000" bIns="108000" anchor="ctr">
            <a:spAutoFit/>
          </a:bodyPr>
          <a:lstStyle/>
          <a:p>
            <a:pPr>
              <a:defRPr/>
            </a:pPr>
            <a:r>
              <a:rPr lang="en-GB" dirty="0">
                <a:solidFill>
                  <a:schemeClr val="tx1"/>
                </a:solidFill>
                <a:latin typeface="Roboto" panose="02000000000000000000" pitchFamily="2" charset="0"/>
                <a:ea typeface="Roboto" panose="02000000000000000000" pitchFamily="2" charset="0"/>
              </a:rPr>
              <a:t>engaging;</a:t>
            </a:r>
          </a:p>
        </p:txBody>
      </p:sp>
      <p:sp>
        <p:nvSpPr>
          <p:cNvPr id="20" name="Rectangle 19">
            <a:extLst>
              <a:ext uri="{FF2B5EF4-FFF2-40B4-BE49-F238E27FC236}">
                <a16:creationId xmlns:a16="http://schemas.microsoft.com/office/drawing/2014/main" id="{E3858AAE-F0CB-4246-8F2E-C3D789FC4807}"/>
              </a:ext>
            </a:extLst>
          </p:cNvPr>
          <p:cNvSpPr/>
          <p:nvPr/>
        </p:nvSpPr>
        <p:spPr>
          <a:xfrm>
            <a:off x="6665914" y="4303713"/>
            <a:ext cx="3246437" cy="495300"/>
          </a:xfrm>
          <a:prstGeom prst="rect">
            <a:avLst/>
          </a:prstGeom>
          <a:solidFill>
            <a:srgbClr val="94DED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08000" rIns="108000" bIns="108000" anchor="ctr">
            <a:spAutoFit/>
          </a:bodyPr>
          <a:lstStyle/>
          <a:p>
            <a:pPr>
              <a:defRPr/>
            </a:pPr>
            <a:r>
              <a:rPr lang="en-GB" dirty="0">
                <a:solidFill>
                  <a:schemeClr val="tx1"/>
                </a:solidFill>
                <a:latin typeface="Roboto" panose="02000000000000000000" pitchFamily="2" charset="0"/>
                <a:ea typeface="Roboto" panose="02000000000000000000" pitchFamily="2" charset="0"/>
              </a:rPr>
              <a:t>fun;</a:t>
            </a:r>
          </a:p>
        </p:txBody>
      </p:sp>
      <p:sp>
        <p:nvSpPr>
          <p:cNvPr id="21" name="Rectangle 20">
            <a:extLst>
              <a:ext uri="{FF2B5EF4-FFF2-40B4-BE49-F238E27FC236}">
                <a16:creationId xmlns:a16="http://schemas.microsoft.com/office/drawing/2014/main" id="{D2FA2203-96E1-4277-BE02-956AF5289081}"/>
              </a:ext>
            </a:extLst>
          </p:cNvPr>
          <p:cNvSpPr/>
          <p:nvPr/>
        </p:nvSpPr>
        <p:spPr>
          <a:xfrm>
            <a:off x="6665914" y="4964113"/>
            <a:ext cx="3246437" cy="495300"/>
          </a:xfrm>
          <a:prstGeom prst="rect">
            <a:avLst/>
          </a:prstGeom>
          <a:solidFill>
            <a:srgbClr val="94DED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08000" rIns="108000" bIns="108000" anchor="ctr">
            <a:spAutoFit/>
          </a:bodyPr>
          <a:lstStyle/>
          <a:p>
            <a:pPr>
              <a:defRPr/>
            </a:pPr>
            <a:r>
              <a:rPr lang="en-GB" dirty="0">
                <a:solidFill>
                  <a:schemeClr val="tx1"/>
                </a:solidFill>
                <a:latin typeface="Roboto" panose="02000000000000000000" pitchFamily="2" charset="0"/>
                <a:ea typeface="Roboto" panose="02000000000000000000" pitchFamily="2" charset="0"/>
              </a:rPr>
              <a:t>motivating;</a:t>
            </a:r>
          </a:p>
        </p:txBody>
      </p:sp>
      <p:sp>
        <p:nvSpPr>
          <p:cNvPr id="22" name="Rectangle 21">
            <a:extLst>
              <a:ext uri="{FF2B5EF4-FFF2-40B4-BE49-F238E27FC236}">
                <a16:creationId xmlns:a16="http://schemas.microsoft.com/office/drawing/2014/main" id="{883E02E9-568E-4435-9CD4-5D7491B20134}"/>
              </a:ext>
            </a:extLst>
          </p:cNvPr>
          <p:cNvSpPr/>
          <p:nvPr/>
        </p:nvSpPr>
        <p:spPr>
          <a:xfrm>
            <a:off x="6665914" y="5626100"/>
            <a:ext cx="3246437" cy="495300"/>
          </a:xfrm>
          <a:prstGeom prst="rect">
            <a:avLst/>
          </a:prstGeom>
          <a:solidFill>
            <a:srgbClr val="94DED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08000" rIns="108000" bIns="108000" anchor="ctr">
            <a:spAutoFit/>
          </a:bodyPr>
          <a:lstStyle/>
          <a:p>
            <a:pPr>
              <a:defRPr/>
            </a:pPr>
            <a:r>
              <a:rPr lang="en-GB" dirty="0">
                <a:solidFill>
                  <a:schemeClr val="tx1"/>
                </a:solidFill>
                <a:latin typeface="Roboto" panose="02000000000000000000" pitchFamily="2" charset="0"/>
                <a:ea typeface="Roboto" panose="02000000000000000000" pitchFamily="2" charset="0"/>
              </a:rPr>
              <a:t>intrinsically rewarding.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000"/>
                                        <p:tgtEl>
                                          <p:spTgt spid="18"/>
                                        </p:tgtEl>
                                      </p:cBhvr>
                                    </p:animEffect>
                                  </p:childTnLst>
                                </p:cTn>
                              </p:par>
                            </p:childTnLst>
                          </p:cTn>
                        </p:par>
                        <p:par>
                          <p:cTn id="16" fill="hold" nodeType="afterGroup">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000"/>
                                        <p:tgtEl>
                                          <p:spTgt spid="19"/>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nodeType="afterGroup">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1000"/>
                                        <p:tgtEl>
                                          <p:spTgt spid="21"/>
                                        </p:tgtEl>
                                      </p:cBhvr>
                                    </p:animEffect>
                                  </p:childTnLst>
                                </p:cTn>
                              </p:par>
                            </p:childTnLst>
                          </p:cTn>
                        </p:par>
                        <p:par>
                          <p:cTn id="28" fill="hold" nodeType="afterGroup">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39D1F5-720E-4CF2-B021-484AD1CBB266}"/>
              </a:ext>
            </a:extLst>
          </p:cNvPr>
          <p:cNvSpPr/>
          <p:nvPr/>
        </p:nvSpPr>
        <p:spPr>
          <a:xfrm>
            <a:off x="4824437" y="542916"/>
            <a:ext cx="1668642"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EYFS</a:t>
            </a:r>
          </a:p>
        </p:txBody>
      </p:sp>
      <p:pic>
        <p:nvPicPr>
          <p:cNvPr id="1032" name="Picture 8" descr="Image">
            <a:extLst>
              <a:ext uri="{FF2B5EF4-FFF2-40B4-BE49-F238E27FC236}">
                <a16:creationId xmlns:a16="http://schemas.microsoft.com/office/drawing/2014/main" id="{3C2CC228-BA51-4C9C-9DE6-27941C1127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10" t="15903" r="4373" b="9969"/>
          <a:stretch/>
        </p:blipFill>
        <p:spPr bwMode="auto">
          <a:xfrm>
            <a:off x="7288557" y="1466245"/>
            <a:ext cx="3689153" cy="3089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30773CA-C9E7-4A99-A90B-5BF7AC77A1E7}"/>
              </a:ext>
            </a:extLst>
          </p:cNvPr>
          <p:cNvSpPr txBox="1"/>
          <p:nvPr/>
        </p:nvSpPr>
        <p:spPr>
          <a:xfrm>
            <a:off x="1428925" y="5284832"/>
            <a:ext cx="9548785" cy="954107"/>
          </a:xfrm>
          <a:prstGeom prst="rect">
            <a:avLst/>
          </a:prstGeom>
          <a:noFill/>
        </p:spPr>
        <p:txBody>
          <a:bodyPr wrap="square" rtlCol="0">
            <a:spAutoFit/>
          </a:bodyPr>
          <a:lstStyle/>
          <a:p>
            <a:r>
              <a:rPr lang="en-GB" sz="2800" dirty="0">
                <a:solidFill>
                  <a:srgbClr val="0070C0"/>
                </a:solidFill>
              </a:rPr>
              <a:t>Creating a learning environment that represents all the area’s of the new EYFS curriculum both inside and outside.</a:t>
            </a:r>
          </a:p>
        </p:txBody>
      </p:sp>
      <p:pic>
        <p:nvPicPr>
          <p:cNvPr id="10" name="Picture 9">
            <a:extLst>
              <a:ext uri="{FF2B5EF4-FFF2-40B4-BE49-F238E27FC236}">
                <a16:creationId xmlns:a16="http://schemas.microsoft.com/office/drawing/2014/main" id="{B4ECB7D4-4868-4C58-AE4B-B3D47BC23C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7980" y="1933549"/>
            <a:ext cx="3063809" cy="2129204"/>
          </a:xfrm>
          <a:prstGeom prst="rect">
            <a:avLst/>
          </a:prstGeom>
          <a:noFill/>
          <a:ln>
            <a:noFill/>
          </a:ln>
        </p:spPr>
      </p:pic>
      <p:pic>
        <p:nvPicPr>
          <p:cNvPr id="11" name="Picture 10">
            <a:extLst>
              <a:ext uri="{FF2B5EF4-FFF2-40B4-BE49-F238E27FC236}">
                <a16:creationId xmlns:a16="http://schemas.microsoft.com/office/drawing/2014/main" id="{D133033F-6178-40A1-8B3C-9B5747BF685B}"/>
              </a:ext>
            </a:extLst>
          </p:cNvPr>
          <p:cNvPicPr/>
          <p:nvPr/>
        </p:nvPicPr>
        <p:blipFill>
          <a:blip r:embed="rId4"/>
          <a:stretch>
            <a:fillRect/>
          </a:stretch>
        </p:blipFill>
        <p:spPr>
          <a:xfrm>
            <a:off x="2768845" y="1466246"/>
            <a:ext cx="2235083" cy="3063807"/>
          </a:xfrm>
          <a:prstGeom prst="rect">
            <a:avLst/>
          </a:prstGeom>
        </p:spPr>
      </p:pic>
      <p:pic>
        <p:nvPicPr>
          <p:cNvPr id="12" name="Picture 11">
            <a:extLst>
              <a:ext uri="{FF2B5EF4-FFF2-40B4-BE49-F238E27FC236}">
                <a16:creationId xmlns:a16="http://schemas.microsoft.com/office/drawing/2014/main" id="{4B7F5006-50D9-4E00-94D1-B96999C9DCC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2436" y="1466245"/>
            <a:ext cx="2041442" cy="3063807"/>
          </a:xfrm>
          <a:prstGeom prst="rect">
            <a:avLst/>
          </a:prstGeom>
          <a:noFill/>
        </p:spPr>
      </p:pic>
      <p:pic>
        <p:nvPicPr>
          <p:cNvPr id="3" name="Picture 2">
            <a:extLst>
              <a:ext uri="{FF2B5EF4-FFF2-40B4-BE49-F238E27FC236}">
                <a16:creationId xmlns:a16="http://schemas.microsoft.com/office/drawing/2014/main" id="{F82E1D91-AEC4-45F0-87BD-7310E609D6C7}"/>
              </a:ext>
            </a:extLst>
          </p:cNvPr>
          <p:cNvPicPr>
            <a:picLocks noChangeAspect="1"/>
          </p:cNvPicPr>
          <p:nvPr/>
        </p:nvPicPr>
        <p:blipFill>
          <a:blip r:embed="rId6"/>
          <a:stretch>
            <a:fillRect/>
          </a:stretch>
        </p:blipFill>
        <p:spPr>
          <a:xfrm>
            <a:off x="3310780" y="2280827"/>
            <a:ext cx="376580" cy="376580"/>
          </a:xfrm>
          <a:prstGeom prst="rect">
            <a:avLst/>
          </a:prstGeom>
        </p:spPr>
      </p:pic>
      <p:pic>
        <p:nvPicPr>
          <p:cNvPr id="9" name="Picture 8">
            <a:extLst>
              <a:ext uri="{FF2B5EF4-FFF2-40B4-BE49-F238E27FC236}">
                <a16:creationId xmlns:a16="http://schemas.microsoft.com/office/drawing/2014/main" id="{53602292-D429-4C0C-A16B-AF963ED07F50}"/>
              </a:ext>
            </a:extLst>
          </p:cNvPr>
          <p:cNvPicPr>
            <a:picLocks noChangeAspect="1"/>
          </p:cNvPicPr>
          <p:nvPr/>
        </p:nvPicPr>
        <p:blipFill>
          <a:blip r:embed="rId6"/>
          <a:stretch>
            <a:fillRect/>
          </a:stretch>
        </p:blipFill>
        <p:spPr>
          <a:xfrm>
            <a:off x="9752272" y="2408102"/>
            <a:ext cx="402219" cy="402219"/>
          </a:xfrm>
          <a:prstGeom prst="rect">
            <a:avLst/>
          </a:prstGeom>
        </p:spPr>
      </p:pic>
      <p:pic>
        <p:nvPicPr>
          <p:cNvPr id="13" name="Picture 12">
            <a:extLst>
              <a:ext uri="{FF2B5EF4-FFF2-40B4-BE49-F238E27FC236}">
                <a16:creationId xmlns:a16="http://schemas.microsoft.com/office/drawing/2014/main" id="{8A16FEF7-16C3-4C7B-A3BF-5863EC2C9042}"/>
              </a:ext>
            </a:extLst>
          </p:cNvPr>
          <p:cNvPicPr>
            <a:picLocks noChangeAspect="1"/>
          </p:cNvPicPr>
          <p:nvPr/>
        </p:nvPicPr>
        <p:blipFill>
          <a:blip r:embed="rId6"/>
          <a:stretch>
            <a:fillRect/>
          </a:stretch>
        </p:blipFill>
        <p:spPr>
          <a:xfrm>
            <a:off x="5291927" y="2195742"/>
            <a:ext cx="923330" cy="923330"/>
          </a:xfrm>
          <a:prstGeom prst="rect">
            <a:avLst/>
          </a:prstGeom>
        </p:spPr>
      </p:pic>
      <p:pic>
        <p:nvPicPr>
          <p:cNvPr id="14" name="Picture 13">
            <a:extLst>
              <a:ext uri="{FF2B5EF4-FFF2-40B4-BE49-F238E27FC236}">
                <a16:creationId xmlns:a16="http://schemas.microsoft.com/office/drawing/2014/main" id="{5117A332-4415-42AF-A700-0F701DCE9653}"/>
              </a:ext>
            </a:extLst>
          </p:cNvPr>
          <p:cNvPicPr>
            <a:picLocks noChangeAspect="1"/>
          </p:cNvPicPr>
          <p:nvPr/>
        </p:nvPicPr>
        <p:blipFill>
          <a:blip r:embed="rId6"/>
          <a:stretch>
            <a:fillRect/>
          </a:stretch>
        </p:blipFill>
        <p:spPr>
          <a:xfrm>
            <a:off x="9658570" y="1741544"/>
            <a:ext cx="402218" cy="402218"/>
          </a:xfrm>
          <a:prstGeom prst="rect">
            <a:avLst/>
          </a:prstGeom>
        </p:spPr>
      </p:pic>
      <p:pic>
        <p:nvPicPr>
          <p:cNvPr id="15" name="Picture 14">
            <a:extLst>
              <a:ext uri="{FF2B5EF4-FFF2-40B4-BE49-F238E27FC236}">
                <a16:creationId xmlns:a16="http://schemas.microsoft.com/office/drawing/2014/main" id="{96C023E1-B689-48BE-852C-6D21BC156B11}"/>
              </a:ext>
            </a:extLst>
          </p:cNvPr>
          <p:cNvPicPr>
            <a:picLocks noChangeAspect="1"/>
          </p:cNvPicPr>
          <p:nvPr/>
        </p:nvPicPr>
        <p:blipFill>
          <a:blip r:embed="rId6"/>
          <a:stretch>
            <a:fillRect/>
          </a:stretch>
        </p:blipFill>
        <p:spPr>
          <a:xfrm>
            <a:off x="10497691" y="1946437"/>
            <a:ext cx="480019" cy="480019"/>
          </a:xfrm>
          <a:prstGeom prst="rect">
            <a:avLst/>
          </a:prstGeom>
        </p:spPr>
      </p:pic>
      <p:pic>
        <p:nvPicPr>
          <p:cNvPr id="16" name="Picture 15">
            <a:extLst>
              <a:ext uri="{FF2B5EF4-FFF2-40B4-BE49-F238E27FC236}">
                <a16:creationId xmlns:a16="http://schemas.microsoft.com/office/drawing/2014/main" id="{5A1DB87D-1BE2-4656-B434-BE945EEE2102}"/>
              </a:ext>
            </a:extLst>
          </p:cNvPr>
          <p:cNvPicPr>
            <a:picLocks noChangeAspect="1"/>
          </p:cNvPicPr>
          <p:nvPr/>
        </p:nvPicPr>
        <p:blipFill>
          <a:blip r:embed="rId6"/>
          <a:stretch>
            <a:fillRect/>
          </a:stretch>
        </p:blipFill>
        <p:spPr>
          <a:xfrm>
            <a:off x="9215780" y="1750510"/>
            <a:ext cx="402218" cy="402218"/>
          </a:xfrm>
          <a:prstGeom prst="rect">
            <a:avLst/>
          </a:prstGeom>
        </p:spPr>
      </p:pic>
    </p:spTree>
    <p:extLst>
      <p:ext uri="{BB962C8B-B14F-4D97-AF65-F5344CB8AC3E}">
        <p14:creationId xmlns:p14="http://schemas.microsoft.com/office/powerpoint/2010/main" val="366786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6A49-B302-44B1-AFFA-1770DDA74BEE}"/>
              </a:ext>
            </a:extLst>
          </p:cNvPr>
          <p:cNvSpPr>
            <a:spLocks noGrp="1"/>
          </p:cNvSpPr>
          <p:nvPr>
            <p:ph type="title"/>
          </p:nvPr>
        </p:nvSpPr>
        <p:spPr/>
        <p:txBody>
          <a:bodyPr/>
          <a:lstStyle/>
          <a:p>
            <a:r>
              <a:rPr lang="en-GB" dirty="0"/>
              <a:t>Learning Journey</a:t>
            </a:r>
          </a:p>
        </p:txBody>
      </p:sp>
      <p:sp>
        <p:nvSpPr>
          <p:cNvPr id="3" name="Content Placeholder 2">
            <a:extLst>
              <a:ext uri="{FF2B5EF4-FFF2-40B4-BE49-F238E27FC236}">
                <a16:creationId xmlns:a16="http://schemas.microsoft.com/office/drawing/2014/main" id="{0185DC63-C686-4DB0-96F9-3CA33EE09607}"/>
              </a:ext>
            </a:extLst>
          </p:cNvPr>
          <p:cNvSpPr>
            <a:spLocks noGrp="1"/>
          </p:cNvSpPr>
          <p:nvPr>
            <p:ph idx="1"/>
          </p:nvPr>
        </p:nvSpPr>
        <p:spPr/>
        <p:txBody>
          <a:bodyPr/>
          <a:lstStyle/>
          <a:p>
            <a:r>
              <a:rPr lang="en-GB" dirty="0"/>
              <a:t>We use a secure online platform to create a learning journey of your child’s learning and development throughout KS1. We record photographs, videos, and diary entries to weave the story of the child and how they are growing and developing. The Evidence Me platform then works seamlessly to enable these memories to be kept as a permanent record of each child’s unique journey. These are shared at parents evenings to provide a snapshot of your child’s most significant moments of learning from that term. At the end of the year, we send all your child’s observations recorded throughout the year.</a:t>
            </a:r>
          </a:p>
        </p:txBody>
      </p:sp>
    </p:spTree>
    <p:extLst>
      <p:ext uri="{BB962C8B-B14F-4D97-AF65-F5344CB8AC3E}">
        <p14:creationId xmlns:p14="http://schemas.microsoft.com/office/powerpoint/2010/main" val="754455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1152</Words>
  <Application>Microsoft Office PowerPoint</Application>
  <PresentationFormat>Widescreen</PresentationFormat>
  <Paragraphs>113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Roboto</vt:lpstr>
      <vt:lpstr>Twinkl</vt:lpstr>
      <vt:lpstr>Office Theme</vt:lpstr>
      <vt:lpstr>PowerPoint Presentation</vt:lpstr>
      <vt:lpstr>PowerPoint Presentation</vt:lpstr>
      <vt:lpstr>Early Years Foundation Stage Curriculum</vt:lpstr>
      <vt:lpstr>Early Years Foundation Stage Curriculum</vt:lpstr>
      <vt:lpstr>PowerPoint Presentation</vt:lpstr>
      <vt:lpstr>PowerPoint Presentation</vt:lpstr>
      <vt:lpstr>PowerPoint Presentation</vt:lpstr>
      <vt:lpstr>PowerPoint Presentation</vt:lpstr>
      <vt:lpstr>Learning Journey</vt:lpstr>
      <vt:lpstr>Early Years Foundation Stage Curriculum</vt:lpstr>
      <vt:lpstr>Children Have the Right to Play </vt:lpstr>
      <vt:lpstr>PowerPoint Presentation</vt:lpstr>
      <vt:lpstr>PowerPoint Presentation</vt:lpstr>
      <vt:lpstr>PowerPoint Presentation</vt:lpstr>
      <vt:lpstr>Types of Learning through Play</vt:lpstr>
      <vt:lpstr>The Role of the Adult during Play</vt:lpstr>
      <vt:lpstr>PowerPoint Presentation</vt:lpstr>
      <vt:lpstr>How To Support Children Learning through Play?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Omar</dc:creator>
  <cp:lastModifiedBy>Abbie McQueeney</cp:lastModifiedBy>
  <cp:revision>30</cp:revision>
  <dcterms:created xsi:type="dcterms:W3CDTF">2022-06-15T10:37:01Z</dcterms:created>
  <dcterms:modified xsi:type="dcterms:W3CDTF">2023-01-18T16:46:01Z</dcterms:modified>
</cp:coreProperties>
</file>